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7" r:id="rId2"/>
    <p:sldId id="368" r:id="rId3"/>
    <p:sldId id="355" r:id="rId4"/>
    <p:sldId id="350" r:id="rId5"/>
    <p:sldId id="361" r:id="rId6"/>
    <p:sldId id="369" r:id="rId7"/>
    <p:sldId id="353" r:id="rId8"/>
    <p:sldId id="379" r:id="rId9"/>
    <p:sldId id="322" r:id="rId10"/>
    <p:sldId id="375" r:id="rId11"/>
    <p:sldId id="390" r:id="rId12"/>
    <p:sldId id="309" r:id="rId13"/>
    <p:sldId id="371" r:id="rId14"/>
    <p:sldId id="301" r:id="rId15"/>
    <p:sldId id="373" r:id="rId16"/>
    <p:sldId id="280" r:id="rId17"/>
    <p:sldId id="391" r:id="rId18"/>
    <p:sldId id="363" r:id="rId19"/>
    <p:sldId id="384" r:id="rId20"/>
    <p:sldId id="385" r:id="rId21"/>
    <p:sldId id="347" r:id="rId22"/>
    <p:sldId id="392" r:id="rId23"/>
    <p:sldId id="382" r:id="rId24"/>
    <p:sldId id="263" r:id="rId25"/>
    <p:sldId id="394" r:id="rId26"/>
    <p:sldId id="383" r:id="rId27"/>
    <p:sldId id="343" r:id="rId28"/>
    <p:sldId id="393" r:id="rId29"/>
    <p:sldId id="306" r:id="rId30"/>
    <p:sldId id="388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9"/>
    <p:restoredTop sz="94674"/>
  </p:normalViewPr>
  <p:slideViewPr>
    <p:cSldViewPr snapToGrid="0" snapToObjects="1">
      <p:cViewPr varScale="1">
        <p:scale>
          <a:sx n="162" d="100"/>
          <a:sy n="162" d="100"/>
        </p:scale>
        <p:origin x="29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8097-2598-3B4A-8047-5371F6DD2137}" type="datetimeFigureOut">
              <a:rPr lang="en-US" smtClean="0"/>
              <a:t>2/13/22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0ED4E-3146-334A-BB57-C5126A2CA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81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1804D-207D-964B-B3A9-9903471DD8E7}" type="datetimeFigureOut">
              <a:rPr lang="en-US" smtClean="0"/>
              <a:t>2/13/22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30ABE-E630-1740-8B96-D383BC21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9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DA46B-7E43-2149-BF01-FC0692DA352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3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30ABE-E630-1740-8B96-D383BC2160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7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4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4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48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12615-3E41-6949-92AB-52209FB8E8B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23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9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6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9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1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16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9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4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7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62FE6-7C79-5641-BD02-796BD2B44DCB}" type="datetimeFigureOut">
              <a:rPr lang="en-US" smtClean="0"/>
              <a:t>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5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bja/aex00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93/bja/aer510" TargetMode="External"/><Relationship Id="rId4" Type="http://schemas.openxmlformats.org/officeDocument/2006/relationships/hyperlink" Target="https://doi.org/10.1093/bjaed/mkx025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9368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8000" b="1" dirty="0"/>
              <a:t>ASSESSMENT OF BREATHING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751" y="3890035"/>
            <a:ext cx="6807200" cy="1752600"/>
          </a:xfrm>
        </p:spPr>
        <p:txBody>
          <a:bodyPr>
            <a:normAutofit lnSpcReduction="10000"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PACU Breathing Learning and Teaching Resource</a:t>
            </a:r>
          </a:p>
          <a:p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  <p:pic>
        <p:nvPicPr>
          <p:cNvPr id="4" name="Picture 3" descr="barna_logo_colou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192" y="351016"/>
            <a:ext cx="2671808" cy="8869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494BEA-6751-7D46-9C2C-F192FE6472E1}"/>
              </a:ext>
            </a:extLst>
          </p:cNvPr>
          <p:cNvSpPr/>
          <p:nvPr/>
        </p:nvSpPr>
        <p:spPr>
          <a:xfrm>
            <a:off x="6185684" y="5770602"/>
            <a:ext cx="1586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ym typeface="Symbol" pitchFamily="2" charset="2"/>
              </a:rPr>
              <a:t></a:t>
            </a:r>
            <a:r>
              <a:rPr lang="en-GB" b="1" dirty="0"/>
              <a:t>BARNA.2021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53415-09D8-FA4E-AC16-23420D3E4D2C}"/>
              </a:ext>
            </a:extLst>
          </p:cNvPr>
          <p:cNvSpPr/>
          <p:nvPr/>
        </p:nvSpPr>
        <p:spPr>
          <a:xfrm>
            <a:off x="362857" y="558936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All images purchased from </a:t>
            </a:r>
          </a:p>
          <a:p>
            <a:r>
              <a:rPr lang="en-US" sz="1400" dirty="0"/>
              <a:t>Shutterstock unless otherwise stated.</a:t>
            </a:r>
          </a:p>
        </p:txBody>
      </p:sp>
    </p:spTree>
    <p:extLst>
      <p:ext uri="{BB962C8B-B14F-4D97-AF65-F5344CB8AC3E}">
        <p14:creationId xmlns:p14="http://schemas.microsoft.com/office/powerpoint/2010/main" val="283743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50"/>
    </mc:Choice>
    <mc:Fallback xmlns="">
      <p:transition spd="slow" advTm="330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Anaesthetic</a:t>
            </a:r>
            <a:r>
              <a:rPr lang="en-US" b="1" dirty="0"/>
              <a:t> drugs and more….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3105" y="1417638"/>
            <a:ext cx="7267573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 dirty="0"/>
          </a:p>
          <a:p>
            <a:pPr algn="just"/>
            <a:r>
              <a:rPr lang="en-US" sz="2800" dirty="0"/>
              <a:t>As well as the drug risks, the techniques used in surgery and </a:t>
            </a:r>
            <a:r>
              <a:rPr lang="en-US" sz="2800" dirty="0" err="1"/>
              <a:t>anaesthesia</a:t>
            </a:r>
            <a:r>
              <a:rPr lang="en-US" sz="2800" dirty="0"/>
              <a:t> impact on the patients breathing [next slide].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Finally the patient brings his or her own risks to the table.  Age, weight, history all increase patient risk of hypoventilation.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95672865-3620-F145-9E14-CF9DB04B4F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40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95361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Anaesthesia</a:t>
            </a:r>
            <a:r>
              <a:rPr lang="en-US" sz="3200" b="1" dirty="0"/>
              <a:t> &amp; Surgery impact on normal breathing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921" y="971262"/>
            <a:ext cx="3306157" cy="18597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854598"/>
            <a:ext cx="30441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Anaesthetic</a:t>
            </a:r>
            <a:r>
              <a:rPr lang="en-US" b="1" dirty="0"/>
              <a:t> drugs</a:t>
            </a:r>
          </a:p>
          <a:p>
            <a:pPr algn="ctr"/>
            <a:r>
              <a:rPr lang="en-US" dirty="0"/>
              <a:t>depress respirations 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Nitrous Oxide </a:t>
            </a:r>
          </a:p>
          <a:p>
            <a:pPr algn="ctr"/>
            <a:r>
              <a:rPr lang="en-US" dirty="0"/>
              <a:t>N0</a:t>
            </a:r>
            <a:r>
              <a:rPr lang="en-US" baseline="-25000" dirty="0"/>
              <a:t>2 </a:t>
            </a:r>
            <a:r>
              <a:rPr lang="en-US" dirty="0"/>
              <a:t>displaces 0</a:t>
            </a:r>
            <a:r>
              <a:rPr lang="en-US" baseline="-25000" dirty="0"/>
              <a:t>2</a:t>
            </a:r>
            <a:r>
              <a:rPr lang="en-US" dirty="0"/>
              <a:t> in the lungs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Surgery </a:t>
            </a:r>
          </a:p>
          <a:p>
            <a:pPr algn="ctr"/>
            <a:r>
              <a:rPr lang="en-US" dirty="0"/>
              <a:t>abdominal thoracic incisions make breathing difficult </a:t>
            </a:r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03364" y="2742311"/>
            <a:ext cx="33406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Ventilation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Causes loss of surfactant and</a:t>
            </a:r>
          </a:p>
          <a:p>
            <a:pPr algn="ctr"/>
            <a:r>
              <a:rPr lang="en-US" dirty="0"/>
              <a:t>FRC = loss of alveoli and oxygen reserve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Immobility and position </a:t>
            </a:r>
          </a:p>
          <a:p>
            <a:pPr algn="ctr"/>
            <a:r>
              <a:rPr lang="en-US" dirty="0"/>
              <a:t>on table causes </a:t>
            </a:r>
          </a:p>
          <a:p>
            <a:pPr algn="ctr"/>
            <a:r>
              <a:rPr lang="en-US" dirty="0"/>
              <a:t>alveolar shutdown</a:t>
            </a:r>
          </a:p>
          <a:p>
            <a:pPr algn="ctr"/>
            <a:endParaRPr lang="en-US" dirty="0"/>
          </a:p>
          <a:p>
            <a:pPr algn="ctr"/>
            <a:r>
              <a:rPr lang="en-US" b="1" dirty="0" err="1"/>
              <a:t>Trendelenberg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may cause basal airway collapse as abdomen is pushed up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784" y="6046343"/>
            <a:ext cx="3887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Obesity and prolonged procedures </a:t>
            </a:r>
          </a:p>
          <a:p>
            <a:r>
              <a:rPr lang="en-US" sz="2000" b="1" i="1" dirty="0"/>
              <a:t>exacerbate the above risks</a:t>
            </a:r>
          </a:p>
        </p:txBody>
      </p:sp>
      <p:pic>
        <p:nvPicPr>
          <p:cNvPr id="9" name="Picture 8" descr="barna_logo_colour.jpg">
            <a:extLst>
              <a:ext uri="{FF2B5EF4-FFF2-40B4-BE49-F238E27FC236}">
                <a16:creationId xmlns:a16="http://schemas.microsoft.com/office/drawing/2014/main" id="{FF677944-24D6-D546-A0C4-E4F4DC64C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600" y="6267094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9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70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Additional patient risk factors….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585459"/>
              </p:ext>
            </p:extLst>
          </p:nvPr>
        </p:nvGraphicFramePr>
        <p:xfrm>
          <a:off x="601884" y="749676"/>
          <a:ext cx="7736924" cy="605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2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659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002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Elderly : increasing inefficiency of respiratory </a:t>
                      </a:r>
                      <a:r>
                        <a:rPr lang="en-US" sz="2000" dirty="0" err="1"/>
                        <a:t>centre</a:t>
                      </a:r>
                      <a:r>
                        <a:rPr lang="en-US" sz="2000" dirty="0"/>
                        <a:t>, weakened intercostal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dirty="0"/>
                        <a:t>muscles, loss of FRC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72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SMOKER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Cilia flattened, </a:t>
                      </a:r>
                      <a:r>
                        <a:rPr lang="en-US" sz="2000" dirty="0" err="1"/>
                        <a:t>hypersecretions</a:t>
                      </a:r>
                      <a:r>
                        <a:rPr lang="en-US" sz="2000" dirty="0"/>
                        <a:t>, irritable airways, alveoli loss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002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COPD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Increased secretions, bronchospasm, reduced</a:t>
                      </a:r>
                      <a:r>
                        <a:rPr lang="en-US" sz="2000" baseline="0" dirty="0"/>
                        <a:t> surface area for gas exchange</a:t>
                      </a:r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72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ASTHMA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Airway hyperactivity, bronchospasm, laryngospasm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72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OBESITY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Risk of basal collapse as abdomen pushes up on thorax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9000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Abdomen - gastrectomy pain may impair deep</a:t>
                      </a:r>
                      <a:r>
                        <a:rPr lang="en-US" sz="2000" baseline="0" dirty="0"/>
                        <a:t> breathing due to pain</a:t>
                      </a:r>
                    </a:p>
                    <a:p>
                      <a:r>
                        <a:rPr lang="en-US" sz="2000" baseline="0" dirty="0"/>
                        <a:t>T</a:t>
                      </a:r>
                      <a:r>
                        <a:rPr lang="en-US" sz="2000" dirty="0"/>
                        <a:t>horacic surgery may induce pneumothorax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50B0AFB7-437B-9448-8CB7-B825DC7B4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6813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7200" b="1" dirty="0"/>
              <a:t>Respiratory assessment in post anaesthetic period</a:t>
            </a:r>
          </a:p>
          <a:p>
            <a:pPr marL="0" indent="0" algn="ctr">
              <a:buNone/>
            </a:pPr>
            <a:r>
              <a:rPr lang="en-GB" sz="7200" b="1" dirty="0"/>
              <a:t>Recognising hypoxia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99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938"/>
            <a:ext cx="9143999" cy="1143000"/>
          </a:xfrm>
        </p:spPr>
        <p:txBody>
          <a:bodyPr>
            <a:normAutofit/>
          </a:bodyPr>
          <a:lstStyle/>
          <a:p>
            <a:r>
              <a:rPr lang="en-US" sz="3600" b="1" dirty="0"/>
              <a:t>Assessment of Physical Status </a:t>
            </a:r>
            <a:r>
              <a:rPr lang="en-US" sz="3200" b="1" dirty="0"/>
              <a:t>&amp; R</a:t>
            </a:r>
            <a:r>
              <a:rPr lang="en-US" sz="3600" b="1" dirty="0"/>
              <a:t>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2685"/>
            <a:ext cx="8399417" cy="52387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Physical Assessment </a:t>
            </a:r>
          </a:p>
          <a:p>
            <a:pPr marL="0" indent="0" algn="ctr">
              <a:buNone/>
            </a:pPr>
            <a:r>
              <a:rPr lang="en-US" i="1" dirty="0"/>
              <a:t>look - listen - feel </a:t>
            </a:r>
          </a:p>
          <a:p>
            <a:pPr marL="0" indent="0" algn="ctr">
              <a:buNone/>
            </a:pPr>
            <a:r>
              <a:rPr lang="en-US" dirty="0"/>
              <a:t>informs us about the patient’s </a:t>
            </a:r>
            <a:r>
              <a:rPr lang="en-US" b="1" dirty="0"/>
              <a:t>actual</a:t>
            </a:r>
            <a:r>
              <a:rPr lang="en-US" dirty="0"/>
              <a:t> clinical condition</a:t>
            </a:r>
          </a:p>
          <a:p>
            <a:pPr marL="0" indent="0" algn="ctr">
              <a:buNone/>
            </a:pPr>
            <a:r>
              <a:rPr lang="en-US" sz="3900" dirty="0"/>
              <a:t>+</a:t>
            </a:r>
          </a:p>
          <a:p>
            <a:pPr marL="0" indent="0" algn="ctr">
              <a:buNone/>
            </a:pPr>
            <a:r>
              <a:rPr lang="en-US" b="1" dirty="0"/>
              <a:t>Risk Assessment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/>
              <a:t>Determines </a:t>
            </a:r>
            <a:r>
              <a:rPr lang="en-US" b="1" dirty="0"/>
              <a:t>the risk </a:t>
            </a:r>
            <a:r>
              <a:rPr lang="en-US" dirty="0"/>
              <a:t>of breathing problems from appraisal of known patient facts </a:t>
            </a:r>
            <a:r>
              <a:rPr lang="en-US" i="1" dirty="0"/>
              <a:t>from their previous medical history also the </a:t>
            </a:r>
            <a:r>
              <a:rPr lang="en-US" i="1" dirty="0" err="1"/>
              <a:t>anaesthetic</a:t>
            </a:r>
            <a:r>
              <a:rPr lang="en-US" i="1" dirty="0"/>
              <a:t> and surgical record</a:t>
            </a:r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i="1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EE2D52F-588C-9D42-B220-4D753B32B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50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96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Patient’s breathing post </a:t>
            </a:r>
            <a:r>
              <a:rPr lang="en-US" b="1" dirty="0" err="1"/>
              <a:t>anaesthesia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36" y="1525787"/>
            <a:ext cx="8861764" cy="6033276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err="1"/>
              <a:t>anaesthetist</a:t>
            </a:r>
            <a:r>
              <a:rPr lang="en-US" dirty="0"/>
              <a:t> aims to tailor the </a:t>
            </a:r>
            <a:r>
              <a:rPr lang="en-US" dirty="0" err="1"/>
              <a:t>anaesthetic</a:t>
            </a:r>
            <a:r>
              <a:rPr lang="en-US" dirty="0"/>
              <a:t> to ensure the patient on arrival in PACU is able to :</a:t>
            </a:r>
          </a:p>
          <a:p>
            <a:r>
              <a:rPr lang="en-US" dirty="0"/>
              <a:t>Maintain his/her airway unassisted </a:t>
            </a:r>
          </a:p>
          <a:p>
            <a:r>
              <a:rPr lang="en-US" dirty="0"/>
              <a:t>Take adequate breaths to ensure that oxygen is delivered to the tissues and carbon dioxide exhaled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All of above will avoid the risk of hypoxia and </a:t>
            </a:r>
            <a:r>
              <a:rPr lang="en-US" b="1" dirty="0" err="1"/>
              <a:t>hypercarbia</a:t>
            </a:r>
            <a:endParaRPr lang="en-US" b="1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4FD86BD-56D4-F946-BD24-0A441EA841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1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60" y="104529"/>
            <a:ext cx="8229600" cy="14987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Physical assessment on arrival </a:t>
            </a:r>
            <a:br>
              <a:rPr lang="en-US" b="1" dirty="0"/>
            </a:br>
            <a:br>
              <a:rPr lang="en-US" sz="800" b="1" dirty="0"/>
            </a:br>
            <a:r>
              <a:rPr lang="en-US" b="1" dirty="0"/>
              <a:t> </a:t>
            </a:r>
            <a:r>
              <a:rPr lang="en-US" b="1" dirty="0">
                <a:solidFill>
                  <a:schemeClr val="accent2"/>
                </a:solidFill>
              </a:rPr>
              <a:t>Airway - Breathing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84" y="1678587"/>
            <a:ext cx="8678752" cy="6160191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en-US" sz="7400" dirty="0"/>
              <a:t>On patient arrival airway and breathing assessments are almost simultaneous:</a:t>
            </a:r>
          </a:p>
          <a:p>
            <a:pPr marL="0" indent="0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7400" b="1" dirty="0"/>
              <a:t>Airway</a:t>
            </a:r>
            <a:r>
              <a:rPr lang="en-US" sz="7400" dirty="0"/>
              <a:t> </a:t>
            </a:r>
          </a:p>
          <a:p>
            <a:pPr marL="0" indent="0" algn="ctr">
              <a:buNone/>
            </a:pPr>
            <a:r>
              <a:rPr lang="en-US" sz="7400" dirty="0"/>
              <a:t>Is the airway clear? Are there signs of obstruction?</a:t>
            </a:r>
          </a:p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7400" b="1" dirty="0"/>
              <a:t>Breathing</a:t>
            </a:r>
            <a:r>
              <a:rPr lang="en-US" sz="7400" dirty="0"/>
              <a:t> </a:t>
            </a:r>
          </a:p>
          <a:p>
            <a:pPr marL="0" indent="0" algn="ctr">
              <a:buNone/>
            </a:pPr>
            <a:r>
              <a:rPr lang="en-US" sz="7400" dirty="0"/>
              <a:t>Are respirations adequate to ensure alveolar ventilation and to </a:t>
            </a:r>
          </a:p>
          <a:p>
            <a:pPr marL="0" indent="0" algn="ctr">
              <a:buNone/>
            </a:pPr>
            <a:r>
              <a:rPr lang="en-US" sz="7400" dirty="0"/>
              <a:t>prevent hypoventilation with resulting hypoxia and </a:t>
            </a:r>
            <a:r>
              <a:rPr lang="en-US" sz="7400" dirty="0" err="1"/>
              <a:t>hypercarbia</a:t>
            </a:r>
            <a:r>
              <a:rPr lang="en-US" sz="7400" dirty="0"/>
              <a:t>?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74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7400" b="1" dirty="0"/>
              <a:t>Check :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7400" dirty="0" err="1"/>
              <a:t>Colour</a:t>
            </a:r>
            <a:r>
              <a:rPr lang="en-US" sz="7400" dirty="0"/>
              <a:t> / Sa0</a:t>
            </a:r>
            <a:r>
              <a:rPr lang="en-US" sz="7400" baseline="-25000" dirty="0"/>
              <a:t>2</a:t>
            </a:r>
            <a:r>
              <a:rPr lang="en-US" sz="7400" dirty="0"/>
              <a:t> / Breathing Rate, Depth and Pattern / Level of Consciousness</a:t>
            </a:r>
            <a:endParaRPr lang="en-US" sz="4400" dirty="0"/>
          </a:p>
          <a:p>
            <a:pPr marL="0" indent="0" algn="ctr">
              <a:lnSpc>
                <a:spcPct val="120000"/>
              </a:lnSpc>
              <a:buNone/>
            </a:pPr>
            <a:endParaRPr lang="en-US" sz="4400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87F9A23E-554C-1F42-B65E-5C13673793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91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83F7B-C9FE-0748-B2A4-BDBF9287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Breathing may be impaired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BB2C9-B997-F64B-AC7A-F5FD88E3F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7584831" cy="419100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3000" dirty="0"/>
              <a:t>Normal early return of respiratory function is an indication of carefully planned, well executed delivery of general </a:t>
            </a:r>
            <a:r>
              <a:rPr lang="en-US" sz="3000" dirty="0" err="1"/>
              <a:t>anaesthesia</a:t>
            </a:r>
            <a:r>
              <a:rPr lang="en-US" sz="3000" dirty="0"/>
              <a:t> </a:t>
            </a:r>
          </a:p>
          <a:p>
            <a:pPr marL="0" indent="0" algn="just">
              <a:buNone/>
            </a:pPr>
            <a:endParaRPr lang="en-US" sz="3000" dirty="0"/>
          </a:p>
          <a:p>
            <a:pPr algn="just"/>
            <a:r>
              <a:rPr lang="en-US" sz="3000" dirty="0"/>
              <a:t>Sometimes however, the </a:t>
            </a:r>
            <a:r>
              <a:rPr lang="en-US" sz="3000" dirty="0" err="1"/>
              <a:t>anaesthetic</a:t>
            </a:r>
            <a:r>
              <a:rPr lang="en-US" sz="3000" dirty="0"/>
              <a:t> plan may be upset : </a:t>
            </a:r>
            <a:r>
              <a:rPr lang="en-US" sz="3000" dirty="0" err="1"/>
              <a:t>ie</a:t>
            </a:r>
            <a:r>
              <a:rPr lang="en-US" sz="3000" dirty="0"/>
              <a:t> - if surgery is brought to a rapid close, the patient may still be heavily under the influence of the </a:t>
            </a:r>
            <a:r>
              <a:rPr lang="en-US" sz="3000" dirty="0" err="1"/>
              <a:t>anaesthetic</a:t>
            </a:r>
            <a:r>
              <a:rPr lang="en-US" sz="3000" dirty="0"/>
              <a:t> drug mix which may impair his respiratory function……</a:t>
            </a:r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78A3675-7C19-FD48-A167-DD290BD61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10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252" y="861515"/>
            <a:ext cx="3011465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1" dirty="0"/>
          </a:p>
          <a:p>
            <a:pPr algn="ctr"/>
            <a:r>
              <a:rPr lang="en-US" b="1" dirty="0"/>
              <a:t>Airway</a:t>
            </a:r>
          </a:p>
          <a:p>
            <a:r>
              <a:rPr lang="en-US" sz="1600" dirty="0"/>
              <a:t>Noisy breathing : obstruction</a:t>
            </a:r>
          </a:p>
          <a:p>
            <a:r>
              <a:rPr lang="en-US" sz="1600" dirty="0"/>
              <a:t>Silence : total obstruction</a:t>
            </a:r>
          </a:p>
          <a:p>
            <a:endParaRPr lang="en-US" b="1" dirty="0"/>
          </a:p>
          <a:p>
            <a:pPr algn="ctr"/>
            <a:r>
              <a:rPr lang="en-US" b="1" dirty="0" err="1"/>
              <a:t>Colour</a:t>
            </a:r>
            <a:r>
              <a:rPr lang="en-US" b="1" dirty="0"/>
              <a:t> </a:t>
            </a:r>
          </a:p>
          <a:p>
            <a:r>
              <a:rPr lang="en-US" sz="1600" dirty="0"/>
              <a:t>Pallor – cyanosis at lips or </a:t>
            </a:r>
          </a:p>
          <a:p>
            <a:r>
              <a:rPr lang="en-US" sz="1600" dirty="0"/>
              <a:t>conjunctivae sign of severe</a:t>
            </a:r>
          </a:p>
          <a:p>
            <a:r>
              <a:rPr lang="en-US" sz="1600" dirty="0"/>
              <a:t>hypoxia</a:t>
            </a:r>
          </a:p>
          <a:p>
            <a:endParaRPr lang="en-US" b="1" dirty="0"/>
          </a:p>
          <a:p>
            <a:pPr algn="ctr"/>
            <a:r>
              <a:rPr lang="en-US" b="1" dirty="0"/>
              <a:t>Sa0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</a:p>
          <a:p>
            <a:r>
              <a:rPr lang="en-US" sz="1600" dirty="0"/>
              <a:t>If falls below 90% : sign of </a:t>
            </a:r>
          </a:p>
          <a:p>
            <a:r>
              <a:rPr lang="en-US" sz="1600" dirty="0"/>
              <a:t>severe hypoxia</a:t>
            </a:r>
          </a:p>
          <a:p>
            <a:endParaRPr lang="en-US" dirty="0"/>
          </a:p>
          <a:p>
            <a:r>
              <a:rPr lang="en-US" b="1" dirty="0"/>
              <a:t>ETC0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</a:p>
          <a:p>
            <a:r>
              <a:rPr lang="en-US" sz="1600" dirty="0"/>
              <a:t>Rising ETC0</a:t>
            </a:r>
            <a:r>
              <a:rPr lang="en-US" sz="1600" baseline="-25000" dirty="0"/>
              <a:t>2</a:t>
            </a:r>
            <a:r>
              <a:rPr lang="en-US" sz="1600" dirty="0"/>
              <a:t> a sign of retained C0</a:t>
            </a:r>
            <a:r>
              <a:rPr lang="en-US" sz="1600" baseline="-25000" dirty="0"/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37148" y="6243022"/>
            <a:ext cx="5882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Signs of impaired respiratory function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7362" y="1318439"/>
            <a:ext cx="284305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r>
              <a:rPr lang="en-US" b="1" dirty="0"/>
              <a:t>Breathing :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Shallow, slow breaths or</a:t>
            </a:r>
          </a:p>
          <a:p>
            <a:r>
              <a:rPr lang="en-US" sz="1600" dirty="0"/>
              <a:t>       rapid shallow breaths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Irregular breathing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Use of accessory muscles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Unequal chest   movement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/>
              <a:t>Limited air entry at apex or base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err="1"/>
              <a:t>Dyspnoea</a:t>
            </a:r>
            <a:r>
              <a:rPr lang="en-US" sz="1600" dirty="0"/>
              <a:t> ; work of breathing increased</a:t>
            </a:r>
          </a:p>
          <a:p>
            <a:endParaRPr lang="en-US" dirty="0"/>
          </a:p>
          <a:p>
            <a:r>
              <a:rPr lang="en-US" b="1" dirty="0"/>
              <a:t>CVS :</a:t>
            </a:r>
            <a:r>
              <a:rPr lang="en-US" sz="1600" b="1" dirty="0"/>
              <a:t> </a:t>
            </a:r>
            <a:r>
              <a:rPr lang="en-US" sz="1600" dirty="0"/>
              <a:t>tachycardia, </a:t>
            </a:r>
          </a:p>
          <a:p>
            <a:r>
              <a:rPr lang="en-US" sz="1600" dirty="0"/>
              <a:t>hypertension, </a:t>
            </a:r>
            <a:r>
              <a:rPr lang="en-US" sz="1600" dirty="0" err="1"/>
              <a:t>ectopics</a:t>
            </a:r>
            <a:endParaRPr lang="en-US" sz="1600" dirty="0"/>
          </a:p>
          <a:p>
            <a:r>
              <a:rPr lang="en-US" sz="1600" dirty="0"/>
              <a:t>indicate compensation for hypoxia</a:t>
            </a:r>
          </a:p>
          <a:p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377362" y="153629"/>
            <a:ext cx="276663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Sensorium : </a:t>
            </a:r>
          </a:p>
          <a:p>
            <a:r>
              <a:rPr lang="en-US" sz="1600" dirty="0"/>
              <a:t>Agitation, confusion, restlessness –classic signs</a:t>
            </a:r>
          </a:p>
          <a:p>
            <a:r>
              <a:rPr lang="en-US" sz="1600" dirty="0"/>
              <a:t>of cerebral hypoxia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787611" y="165368"/>
            <a:ext cx="1841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ABG’s </a:t>
            </a:r>
          </a:p>
          <a:p>
            <a:pPr algn="ctr"/>
            <a:r>
              <a:rPr lang="en-US" sz="1600" dirty="0"/>
              <a:t>pH, Pa0</a:t>
            </a:r>
            <a:r>
              <a:rPr lang="en-US" sz="1600" baseline="-25000" dirty="0"/>
              <a:t>2</a:t>
            </a:r>
            <a:r>
              <a:rPr lang="en-US" sz="1600" dirty="0"/>
              <a:t>, PaC0</a:t>
            </a:r>
            <a:r>
              <a:rPr lang="en-US" sz="1600" baseline="-25000" dirty="0"/>
              <a:t>2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outside normal range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48" y="153629"/>
            <a:ext cx="3477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/>
              <a:t>Look - Listen – Feel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91" y="1466496"/>
            <a:ext cx="2584029" cy="4037546"/>
          </a:xfrm>
          <a:prstGeom prst="rect">
            <a:avLst/>
          </a:prstGeom>
        </p:spPr>
      </p:pic>
      <p:pic>
        <p:nvPicPr>
          <p:cNvPr id="9" name="Picture 8" descr="barna_logo_colour.jpg">
            <a:extLst>
              <a:ext uri="{FF2B5EF4-FFF2-40B4-BE49-F238E27FC236}">
                <a16:creationId xmlns:a16="http://schemas.microsoft.com/office/drawing/2014/main" id="{316F253E-C1FF-4A48-9ED5-A9843DD5B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9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0631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/>
              <a:t>Look : for indicators of respiratory insufficiency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150991"/>
              </p:ext>
            </p:extLst>
          </p:nvPr>
        </p:nvGraphicFramePr>
        <p:xfrm>
          <a:off x="176396" y="722966"/>
          <a:ext cx="8713603" cy="564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986">
                <a:tc>
                  <a:txBody>
                    <a:bodyPr/>
                    <a:lstStyle/>
                    <a:p>
                      <a:r>
                        <a:rPr lang="en-US" dirty="0"/>
                        <a:t>LOOK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896">
                <a:tc>
                  <a:txBody>
                    <a:bodyPr/>
                    <a:lstStyle/>
                    <a:p>
                      <a:r>
                        <a:rPr lang="en-US" sz="1600" dirty="0"/>
                        <a:t>Conscious</a:t>
                      </a:r>
                      <a:r>
                        <a:rPr lang="en-US" sz="1600" baseline="0" dirty="0"/>
                        <a:t> level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Delayed return</a:t>
                      </a:r>
                      <a:r>
                        <a:rPr lang="en-US" sz="1600" baseline="0" dirty="0"/>
                        <a:t> of consciousness may indicate respiratory depression with risk of airway obstruction / irritation, confusion indicates cerebral hypoxia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896">
                <a:tc>
                  <a:txBody>
                    <a:bodyPr/>
                    <a:lstStyle/>
                    <a:p>
                      <a:r>
                        <a:rPr lang="en-US" sz="1600" dirty="0"/>
                        <a:t>Mask misting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Implies transfer of gases from lungs to atmosphere : if deficient may indicate respiratory</a:t>
                      </a:r>
                      <a:r>
                        <a:rPr lang="en-US" sz="1600" baseline="0" dirty="0"/>
                        <a:t> depression/obstruction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896">
                <a:tc>
                  <a:txBody>
                    <a:bodyPr/>
                    <a:lstStyle/>
                    <a:p>
                      <a:r>
                        <a:rPr lang="en-US" sz="1600" dirty="0" err="1"/>
                        <a:t>Colour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Bluish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discolouration</a:t>
                      </a:r>
                      <a:r>
                        <a:rPr lang="en-US" sz="1600" baseline="0" dirty="0"/>
                        <a:t> of lips and conjunctivae indicate failure to deliver oxygen to tissues.  Cyanosis = severe hypoxic state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744">
                <a:tc>
                  <a:txBody>
                    <a:bodyPr/>
                    <a:lstStyle/>
                    <a:p>
                      <a:r>
                        <a:rPr lang="en-US" sz="1600" dirty="0"/>
                        <a:t>Sa0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Falling oxygen saturation indicates progressive hypoxia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896">
                <a:tc>
                  <a:txBody>
                    <a:bodyPr/>
                    <a:lstStyle/>
                    <a:p>
                      <a:r>
                        <a:rPr lang="en-US" sz="1600" dirty="0"/>
                        <a:t>ETC0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Rising ETC0</a:t>
                      </a:r>
                      <a:r>
                        <a:rPr lang="en-US" sz="1600" baseline="-25000" dirty="0"/>
                        <a:t>2</a:t>
                      </a:r>
                      <a:r>
                        <a:rPr lang="en-US" sz="1600" dirty="0"/>
                        <a:t> indicates hypoventilation</a:t>
                      </a:r>
                      <a:r>
                        <a:rPr lang="en-US" sz="1600" baseline="0" dirty="0"/>
                        <a:t> and rising levels of C0</a:t>
                      </a:r>
                      <a:r>
                        <a:rPr lang="en-US" sz="1600" baseline="-25000" dirty="0"/>
                        <a:t>2</a:t>
                      </a:r>
                      <a:r>
                        <a:rPr lang="en-US" sz="1600" baseline="0" dirty="0"/>
                        <a:t> as breathing impaired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896">
                <a:tc>
                  <a:txBody>
                    <a:bodyPr/>
                    <a:lstStyle/>
                    <a:p>
                      <a:r>
                        <a:rPr lang="en-US" sz="1600" dirty="0"/>
                        <a:t>Rate and depth of breaths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Falling rate and depth of breaths indicate respiratory depression and will lead to hypoxia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744">
                <a:tc>
                  <a:txBody>
                    <a:bodyPr/>
                    <a:lstStyle/>
                    <a:p>
                      <a:r>
                        <a:rPr lang="en-US" sz="1600" dirty="0"/>
                        <a:t>Breathing</a:t>
                      </a:r>
                      <a:r>
                        <a:rPr lang="en-US" sz="1600" baseline="0" dirty="0"/>
                        <a:t> pattern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See saw breathing indicates advanced airway obstruction. One sided inspiration indicates pneumothorax on affected side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4744">
                <a:tc>
                  <a:txBody>
                    <a:bodyPr/>
                    <a:lstStyle/>
                    <a:p>
                      <a:r>
                        <a:rPr lang="en-US" sz="1600" dirty="0"/>
                        <a:t>Accessory muscles/tracheal tug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 of accessory muscles indicates acute </a:t>
                      </a:r>
                      <a:r>
                        <a:rPr lang="en-US" sz="1600" dirty="0" err="1"/>
                        <a:t>dyspnoea</a:t>
                      </a:r>
                      <a:r>
                        <a:rPr lang="en-US" sz="1600" baseline="0" dirty="0"/>
                        <a:t> and work of breathing / tracheal tug indicative of acute obstruction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65B87B88-366E-DE4A-9A1C-B32F09C60F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96" y="6251421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79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256"/>
            <a:ext cx="8229600" cy="1143000"/>
          </a:xfrm>
        </p:spPr>
        <p:txBody>
          <a:bodyPr/>
          <a:lstStyle/>
          <a:p>
            <a:r>
              <a:rPr lang="en-GB" b="1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2327"/>
            <a:ext cx="8229600" cy="51261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By the end of this session you will understand: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How to recognise the signs of normal breathing function</a:t>
            </a:r>
          </a:p>
          <a:p>
            <a:r>
              <a:rPr lang="en-GB" dirty="0"/>
              <a:t>Impact of surgery/anaesthesia on normal breathing function </a:t>
            </a:r>
          </a:p>
          <a:p>
            <a:r>
              <a:rPr lang="en-GB" dirty="0"/>
              <a:t>How to recognise abnormal breathing function in the post anaesthetic period</a:t>
            </a:r>
          </a:p>
          <a:p>
            <a:r>
              <a:rPr lang="en-GB" dirty="0"/>
              <a:t>The importance of risk assessment in post anaesthetic care</a:t>
            </a:r>
          </a:p>
          <a:p>
            <a:endParaRPr lang="en-GB" dirty="0"/>
          </a:p>
          <a:p>
            <a:pPr marL="0" indent="0">
              <a:buNone/>
            </a:pPr>
            <a:endParaRPr lang="en-GB" sz="1200" dirty="0"/>
          </a:p>
          <a:p>
            <a:pPr marL="457200" lvl="1" indent="0">
              <a:buNone/>
            </a:pPr>
            <a:endParaRPr lang="en-GB" sz="11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6587C63-A1F1-C449-B799-1C180F38E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6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3221" y="4913"/>
            <a:ext cx="9590442" cy="1143000"/>
          </a:xfrm>
        </p:spPr>
        <p:txBody>
          <a:bodyPr>
            <a:normAutofit/>
          </a:bodyPr>
          <a:lstStyle/>
          <a:p>
            <a:r>
              <a:rPr lang="en-US" sz="3200" b="1" dirty="0"/>
              <a:t>‘Listen Feel’ for indicators of respiratory insufficiency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5212"/>
              </p:ext>
            </p:extLst>
          </p:nvPr>
        </p:nvGraphicFramePr>
        <p:xfrm>
          <a:off x="457200" y="1147913"/>
          <a:ext cx="8229600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6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2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LOOK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Cardio-vascular</a:t>
                      </a:r>
                      <a:r>
                        <a:rPr lang="en-US" baseline="0" dirty="0"/>
                        <a:t> signs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</a:t>
                      </a:r>
                      <a:r>
                        <a:rPr lang="en-US" baseline="0" dirty="0"/>
                        <a:t> respiratory compromise the heart will pump faster and harder to ‘compensate’ and increase the blood flow and oxygen to tissues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LISTEN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Breathing</a:t>
                      </a:r>
                      <a:r>
                        <a:rPr lang="en-US" baseline="0" dirty="0"/>
                        <a:t> noise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Noisy</a:t>
                      </a:r>
                      <a:r>
                        <a:rPr lang="en-US" baseline="0" dirty="0"/>
                        <a:t> breathing indicates upper and lower airway obstruction.  Silence in presence of other indicators may indicate total obstruction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Breath sounds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Lung auscultation</a:t>
                      </a:r>
                      <a:r>
                        <a:rPr lang="en-US" baseline="0" dirty="0"/>
                        <a:t> : rhonchi indicate lung congestion, quiet breath sounds indicate alveoli collapse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FEEL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Air movement at lips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Feel of expired air at lips, nose indicates air is being transferred / patient</a:t>
                      </a:r>
                      <a:r>
                        <a:rPr lang="en-US" baseline="0" dirty="0"/>
                        <a:t> is breathing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Feel</a:t>
                      </a:r>
                      <a:r>
                        <a:rPr lang="en-US" baseline="0" dirty="0"/>
                        <a:t> chest, </a:t>
                      </a:r>
                      <a:r>
                        <a:rPr lang="en-US" baseline="0" dirty="0" err="1"/>
                        <a:t>adbomen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Feel</a:t>
                      </a:r>
                      <a:r>
                        <a:rPr lang="en-US" baseline="0" dirty="0"/>
                        <a:t> thorax and abdomen for movement indicating inspiratory excursion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146E22CD-9AC9-634F-A747-B7DADD6D0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1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64054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Classic physical signs of hypoxia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77" y="978946"/>
            <a:ext cx="9144000" cy="616951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/>
              <a:t>Early signs</a:t>
            </a:r>
            <a:r>
              <a:rPr lang="en-US" sz="2000" dirty="0"/>
              <a:t>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Mental changes : lack of concentration, confusion, restlessness, agitation*</a:t>
            </a:r>
          </a:p>
          <a:p>
            <a:pPr marL="0" indent="0" algn="ctr">
              <a:buNone/>
            </a:pPr>
            <a:r>
              <a:rPr lang="en-US" sz="2000" dirty="0"/>
              <a:t>Tachycardia</a:t>
            </a:r>
          </a:p>
          <a:p>
            <a:pPr marL="0" indent="0" algn="ctr">
              <a:buNone/>
            </a:pPr>
            <a:r>
              <a:rPr lang="en-US" sz="2000" dirty="0"/>
              <a:t>Falling Sa0</a:t>
            </a:r>
            <a:r>
              <a:rPr lang="en-US" sz="2000" baseline="-25000" dirty="0"/>
              <a:t>2</a:t>
            </a:r>
            <a:r>
              <a:rPr lang="en-US" sz="2000" dirty="0"/>
              <a:t> below 95%</a:t>
            </a:r>
          </a:p>
          <a:p>
            <a:pPr marL="0" indent="0" algn="ctr">
              <a:buNone/>
            </a:pPr>
            <a:r>
              <a:rPr lang="en-US" sz="2000" dirty="0"/>
              <a:t>Cyanosis</a:t>
            </a:r>
          </a:p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2000" b="1" dirty="0"/>
              <a:t>Later signs</a:t>
            </a:r>
          </a:p>
          <a:p>
            <a:pPr marL="0" indent="0" algn="ctr">
              <a:buNone/>
            </a:pPr>
            <a:endParaRPr lang="en-US" sz="1400" b="1" dirty="0"/>
          </a:p>
          <a:p>
            <a:pPr marL="0" indent="0" algn="ctr">
              <a:buNone/>
            </a:pPr>
            <a:r>
              <a:rPr lang="en-US" sz="2000" dirty="0"/>
              <a:t>Pallor</a:t>
            </a:r>
          </a:p>
          <a:p>
            <a:pPr marL="0" indent="0" algn="ctr">
              <a:buNone/>
            </a:pPr>
            <a:r>
              <a:rPr lang="en-US" sz="2000" dirty="0"/>
              <a:t>Rapidly falling Sa0</a:t>
            </a:r>
            <a:r>
              <a:rPr lang="en-US" sz="2000" baseline="-25000" dirty="0"/>
              <a:t>2</a:t>
            </a:r>
            <a:r>
              <a:rPr lang="en-US" sz="2000" dirty="0"/>
              <a:t> to lower 90’s or below</a:t>
            </a:r>
          </a:p>
          <a:p>
            <a:pPr marL="0" indent="0" algn="ctr">
              <a:buNone/>
            </a:pPr>
            <a:r>
              <a:rPr lang="en-US" sz="2000" dirty="0" err="1"/>
              <a:t>Ischaemic</a:t>
            </a:r>
            <a:r>
              <a:rPr lang="en-US" sz="2000" dirty="0"/>
              <a:t> chest pain</a:t>
            </a:r>
          </a:p>
          <a:p>
            <a:pPr marL="0" indent="0" algn="ctr">
              <a:buNone/>
            </a:pPr>
            <a:r>
              <a:rPr lang="en-US" sz="2000" dirty="0"/>
              <a:t>ECG changes</a:t>
            </a:r>
          </a:p>
          <a:p>
            <a:pPr marL="0" indent="0" algn="ctr">
              <a:buNone/>
            </a:pPr>
            <a:r>
              <a:rPr lang="en-US" sz="2200" dirty="0"/>
              <a:t>Hypotension, </a:t>
            </a:r>
            <a:r>
              <a:rPr lang="en-US" sz="2200" dirty="0" err="1"/>
              <a:t>bradycardia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/>
              <a:t>Coma</a:t>
            </a:r>
          </a:p>
          <a:p>
            <a:pPr marL="0" indent="0" algn="ctr">
              <a:buNone/>
            </a:pPr>
            <a:r>
              <a:rPr lang="en-US" sz="2200" dirty="0"/>
              <a:t>Death [</a:t>
            </a:r>
            <a:r>
              <a:rPr lang="en-US" sz="2200" dirty="0" err="1"/>
              <a:t>asystolic</a:t>
            </a:r>
            <a:r>
              <a:rPr lang="en-US" sz="2200" dirty="0"/>
              <a:t> arrest]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*</a:t>
            </a:r>
            <a:r>
              <a:rPr lang="en-US" sz="1500" i="1" dirty="0"/>
              <a:t>These signs may be natural consequence of recovery from GA.  In </a:t>
            </a:r>
            <a:r>
              <a:rPr lang="en-US" sz="1500" b="1" i="1" dirty="0"/>
              <a:t>early</a:t>
            </a:r>
          </a:p>
          <a:p>
            <a:pPr marL="0" indent="0">
              <a:buNone/>
            </a:pPr>
            <a:r>
              <a:rPr lang="en-US" sz="1500" i="1" dirty="0"/>
              <a:t>  stages hypoxia is difficult to confirm unless there is obvious cyanosis or by </a:t>
            </a:r>
          </a:p>
          <a:p>
            <a:pPr marL="0" indent="0">
              <a:buNone/>
            </a:pPr>
            <a:r>
              <a:rPr lang="en-US" sz="1500" i="1" dirty="0"/>
              <a:t>  ABG analysis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2029F45-5639-214A-A9CE-98D12B258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1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F33F2-316A-C348-86C2-530ECFFDF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Falling Saturation of Oxygen [Sa0</a:t>
            </a:r>
            <a:r>
              <a:rPr lang="en-US" sz="4000" b="1" baseline="-25000" dirty="0"/>
              <a:t>2</a:t>
            </a:r>
            <a:r>
              <a:rPr lang="en-US" sz="4000" b="1" dirty="0"/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093B2-5F8E-5C42-BB4F-5849C3EF0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2293"/>
            <a:ext cx="8686800" cy="509758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Real time information from pulse oximetry is vital in respiratory assessment</a:t>
            </a:r>
          </a:p>
          <a:p>
            <a:r>
              <a:rPr lang="en-US" sz="2800" dirty="0"/>
              <a:t>Sa0</a:t>
            </a:r>
            <a:r>
              <a:rPr lang="en-US" sz="2800" baseline="-25000" dirty="0"/>
              <a:t>2</a:t>
            </a:r>
            <a:r>
              <a:rPr lang="en-US" sz="2800" dirty="0"/>
              <a:t> of 95% and above is considered safe</a:t>
            </a:r>
          </a:p>
          <a:p>
            <a:r>
              <a:rPr lang="en-US" sz="2800" dirty="0"/>
              <a:t>When Sa0</a:t>
            </a:r>
            <a:r>
              <a:rPr lang="en-US" sz="2800" baseline="-25000" dirty="0"/>
              <a:t>2</a:t>
            </a:r>
            <a:r>
              <a:rPr lang="en-US" sz="2800" dirty="0"/>
              <a:t> falls below 95% you need to question why</a:t>
            </a:r>
          </a:p>
          <a:p>
            <a:r>
              <a:rPr lang="en-US" sz="2800" dirty="0"/>
              <a:t>A rapid fall in Sa0</a:t>
            </a:r>
            <a:r>
              <a:rPr lang="en-US" sz="2800" baseline="-25000" dirty="0"/>
              <a:t>2</a:t>
            </a:r>
            <a:r>
              <a:rPr lang="en-US" sz="2800" dirty="0"/>
              <a:t> to lower 90’s indicates that the partial pressure of oxygen in the blood [measured by ABG] is insufficient to hold oxygen onto the Hb – oxygen detaches and Sa0</a:t>
            </a:r>
            <a:r>
              <a:rPr lang="en-US" sz="2800" baseline="-25000" dirty="0"/>
              <a:t>2</a:t>
            </a:r>
            <a:r>
              <a:rPr lang="en-US" sz="2800" dirty="0"/>
              <a:t> falls</a:t>
            </a:r>
          </a:p>
          <a:p>
            <a:r>
              <a:rPr lang="en-US" sz="2800" dirty="0"/>
              <a:t>Below 90% this process accelerates* : the patient is seriously hypoxic and cyanosed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* see Breathing : Basic Sciences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66219FBD-01CB-8048-AF86-98D103FAB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79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38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Hypoxia leads to cyanosis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705" y="690565"/>
            <a:ext cx="8784590" cy="58877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/>
              <a:t>Cyanosis = bluish discoloration of lips, peripheries</a:t>
            </a:r>
          </a:p>
          <a:p>
            <a:pPr marL="0" indent="0" algn="ctr">
              <a:buNone/>
            </a:pPr>
            <a:r>
              <a:rPr lang="en-US" sz="2400" dirty="0"/>
              <a:t>Occurs when there is 3 </a:t>
            </a:r>
            <a:r>
              <a:rPr lang="en-US" sz="2400" dirty="0" err="1"/>
              <a:t>gms</a:t>
            </a:r>
            <a:r>
              <a:rPr lang="en-US" sz="2400" dirty="0"/>
              <a:t> of deoxygenated </a:t>
            </a:r>
            <a:r>
              <a:rPr lang="en-US" sz="2400" dirty="0" err="1"/>
              <a:t>haemoglobin</a:t>
            </a:r>
            <a:r>
              <a:rPr lang="en-US" sz="2400" dirty="0"/>
              <a:t> resulting in Pa0</a:t>
            </a:r>
            <a:r>
              <a:rPr lang="en-US" sz="2400" baseline="-25000" dirty="0"/>
              <a:t>2</a:t>
            </a:r>
            <a:r>
              <a:rPr lang="en-US" sz="2400" dirty="0"/>
              <a:t> - &lt;6.6KPa [50mmHg]  Sa0</a:t>
            </a:r>
            <a:r>
              <a:rPr lang="en-US" sz="2400" baseline="-25000" dirty="0"/>
              <a:t>2</a:t>
            </a:r>
            <a:r>
              <a:rPr lang="en-US" sz="2400" dirty="0"/>
              <a:t> - &lt;85%</a:t>
            </a:r>
            <a:br>
              <a:rPr lang="en-US" sz="2400" dirty="0"/>
            </a:br>
            <a:endParaRPr lang="en-US" sz="2400" b="1" i="1" dirty="0"/>
          </a:p>
          <a:p>
            <a:pPr marL="0" indent="0" algn="ctr">
              <a:buNone/>
            </a:pPr>
            <a:r>
              <a:rPr lang="en-GB" sz="2400" b="1" i="1" dirty="0"/>
              <a:t>Anaemic patients may not be cyanosed even when hypoxic!</a:t>
            </a:r>
          </a:p>
          <a:p>
            <a:pPr marL="0" indent="0" algn="ctr">
              <a:buNone/>
            </a:pPr>
            <a:endParaRPr lang="en-GB" sz="2400" dirty="0"/>
          </a:p>
          <a:p>
            <a:pPr marL="0" indent="0" algn="ctr">
              <a:buNone/>
            </a:pPr>
            <a:r>
              <a:rPr lang="en-GB" sz="2400" b="1" dirty="0"/>
              <a:t>Central Cyanosis </a:t>
            </a:r>
          </a:p>
          <a:p>
            <a:pPr marL="0" indent="0" algn="ctr">
              <a:buNone/>
            </a:pPr>
            <a:r>
              <a:rPr lang="en-GB" sz="2400" i="1" dirty="0"/>
              <a:t>caused by severe </a:t>
            </a:r>
            <a:r>
              <a:rPr lang="en-GB" sz="2400" i="1" dirty="0" err="1"/>
              <a:t>hyoxaemia</a:t>
            </a:r>
            <a:endParaRPr lang="en-GB" sz="2400" i="1" dirty="0"/>
          </a:p>
          <a:p>
            <a:pPr marL="0" indent="0" algn="ctr">
              <a:buNone/>
            </a:pPr>
            <a:r>
              <a:rPr lang="en-GB" sz="2400" dirty="0"/>
              <a:t>Cyanosis on inside of mouth, conjunctivae, tongue will be accompanied by peripheral cyanosis</a:t>
            </a:r>
          </a:p>
          <a:p>
            <a:pPr marL="0" indent="0" algn="ctr">
              <a:buNone/>
            </a:pPr>
            <a:endParaRPr lang="en-GB" sz="2400" dirty="0"/>
          </a:p>
          <a:p>
            <a:pPr marL="0" indent="0" algn="ctr">
              <a:buNone/>
            </a:pPr>
            <a:r>
              <a:rPr lang="en-GB" sz="2400" b="1" dirty="0"/>
              <a:t>Peripheral Cyanosis </a:t>
            </a:r>
          </a:p>
          <a:p>
            <a:pPr marL="0" indent="0" algn="ctr">
              <a:buNone/>
            </a:pPr>
            <a:r>
              <a:rPr lang="en-GB" sz="2400" i="1" dirty="0"/>
              <a:t>caused by poor peripheral circulation [without central cyanosis]</a:t>
            </a:r>
            <a:r>
              <a:rPr lang="en-GB" sz="2400" dirty="0"/>
              <a:t> </a:t>
            </a:r>
          </a:p>
          <a:p>
            <a:pPr marL="0" indent="0" algn="ctr">
              <a:buNone/>
            </a:pPr>
            <a:r>
              <a:rPr lang="en-GB" sz="2400" dirty="0"/>
              <a:t>Blue hands, feet, </a:t>
            </a:r>
            <a:r>
              <a:rPr lang="en-GB" sz="2400" dirty="0" err="1"/>
              <a:t>nailbeds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54DA0FA1-8A12-B341-A471-3A99F496DB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07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1" y="-2401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Hypercarbia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3" y="1024853"/>
            <a:ext cx="8401050" cy="563637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/>
              <a:t>Hypercarbia = increased PaC0</a:t>
            </a:r>
            <a:r>
              <a:rPr lang="en-US" baseline="-25000" dirty="0"/>
              <a:t>2</a:t>
            </a:r>
            <a:r>
              <a:rPr lang="en-US" dirty="0"/>
              <a:t>  in the blood</a:t>
            </a:r>
          </a:p>
          <a:p>
            <a:pPr marL="0" indent="0" algn="ctr">
              <a:buNone/>
            </a:pPr>
            <a:r>
              <a:rPr lang="en-US" dirty="0"/>
              <a:t>PaC0</a:t>
            </a:r>
            <a:r>
              <a:rPr lang="en-US" baseline="-25000" dirty="0"/>
              <a:t>2</a:t>
            </a:r>
            <a:r>
              <a:rPr lang="en-US" dirty="0"/>
              <a:t> greater than 6.2kPa [normal : 5.1-5.6 kPa]   ]</a:t>
            </a:r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b="1" i="1" dirty="0"/>
              <a:t>Often exists alongside hypoxia, or independently where oxygen levels</a:t>
            </a:r>
          </a:p>
          <a:p>
            <a:pPr marL="0" indent="0" algn="ctr">
              <a:buNone/>
            </a:pPr>
            <a:r>
              <a:rPr lang="en-US" b="1" i="1" dirty="0"/>
              <a:t> are adequate but ventilation is poor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SIGNS</a:t>
            </a:r>
          </a:p>
          <a:p>
            <a:pPr lvl="1"/>
            <a:r>
              <a:rPr lang="en-US" dirty="0"/>
              <a:t>Vasodilation [C0</a:t>
            </a:r>
            <a:r>
              <a:rPr lang="en-US" baseline="-25000" dirty="0"/>
              <a:t>2 </a:t>
            </a:r>
            <a:r>
              <a:rPr lang="en-US" dirty="0"/>
              <a:t>causes vessels to dilate] flushed appearance</a:t>
            </a:r>
          </a:p>
          <a:p>
            <a:pPr lvl="1"/>
            <a:r>
              <a:rPr lang="en-US" dirty="0"/>
              <a:t>Skin : sweating </a:t>
            </a:r>
          </a:p>
          <a:p>
            <a:pPr lvl="1"/>
            <a:r>
              <a:rPr lang="en-US" dirty="0"/>
              <a:t>Increased respiratory rate</a:t>
            </a:r>
          </a:p>
          <a:p>
            <a:pPr lvl="1"/>
            <a:r>
              <a:rPr lang="en-US" dirty="0"/>
              <a:t>Bounding pulses : tachycardia</a:t>
            </a:r>
          </a:p>
          <a:p>
            <a:pPr lvl="1"/>
            <a:r>
              <a:rPr lang="en-US" dirty="0" err="1"/>
              <a:t>Extrasystoles</a:t>
            </a:r>
            <a:endParaRPr lang="en-US" dirty="0"/>
          </a:p>
          <a:p>
            <a:pPr lvl="1"/>
            <a:r>
              <a:rPr lang="en-US" dirty="0"/>
              <a:t>Dizziness, confusion, headache</a:t>
            </a:r>
          </a:p>
          <a:p>
            <a:pPr lvl="1"/>
            <a:r>
              <a:rPr lang="en-US" dirty="0"/>
              <a:t>Drowsiness leading to coma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Hypercarbia leads to Hypoxia once PaC0</a:t>
            </a:r>
            <a:r>
              <a:rPr lang="en-US" baseline="-25000" dirty="0"/>
              <a:t>2</a:t>
            </a:r>
            <a:r>
              <a:rPr lang="en-US" dirty="0"/>
              <a:t> exceeds 10.53 kPa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71148FB-A9DB-8745-A5B4-5C536F5AE7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94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8DCA-FD88-F646-B9F5-A69B944D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Value of End Tidal C0</a:t>
            </a:r>
            <a:r>
              <a:rPr lang="en-US" b="1" baseline="-25000" dirty="0"/>
              <a:t>2</a:t>
            </a:r>
            <a:r>
              <a:rPr lang="en-US" b="1" dirty="0"/>
              <a:t>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6F8E8-C63B-F340-B9DC-B0D6EEA34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ETC0</a:t>
            </a:r>
            <a:r>
              <a:rPr lang="en-US" sz="2400" baseline="-25000" dirty="0"/>
              <a:t>2</a:t>
            </a:r>
            <a:r>
              <a:rPr lang="en-US" sz="2400" dirty="0"/>
              <a:t> monitoring is becoming established in most PACU units</a:t>
            </a:r>
          </a:p>
          <a:p>
            <a:r>
              <a:rPr lang="en-US" sz="2400" dirty="0"/>
              <a:t>Remember the normal values of PaC0</a:t>
            </a:r>
            <a:r>
              <a:rPr lang="en-US" sz="2400" baseline="-25000" dirty="0"/>
              <a:t>2 </a:t>
            </a:r>
            <a:r>
              <a:rPr lang="en-US" sz="2400" dirty="0"/>
              <a:t>are 4.6-6kPa</a:t>
            </a:r>
          </a:p>
          <a:p>
            <a:r>
              <a:rPr lang="en-US" sz="2400" dirty="0"/>
              <a:t>ETC0</a:t>
            </a:r>
            <a:r>
              <a:rPr lang="en-US" sz="2400" baseline="-25000" dirty="0"/>
              <a:t>2</a:t>
            </a:r>
            <a:r>
              <a:rPr lang="en-US" sz="2400" dirty="0"/>
              <a:t> = the level of carbon dioxide in the blood</a:t>
            </a:r>
          </a:p>
          <a:p>
            <a:r>
              <a:rPr lang="en-US" sz="2400" dirty="0"/>
              <a:t>If reading is elevated, the patient is retaining C0</a:t>
            </a:r>
            <a:r>
              <a:rPr lang="en-US" sz="2400" baseline="-25000" dirty="0"/>
              <a:t>2</a:t>
            </a:r>
            <a:r>
              <a:rPr lang="en-US" sz="2400" dirty="0"/>
              <a:t> – he is not exhaling C0</a:t>
            </a:r>
            <a:r>
              <a:rPr lang="en-US" sz="2400" baseline="-25000" dirty="0"/>
              <a:t>2</a:t>
            </a:r>
            <a:r>
              <a:rPr lang="en-US" sz="2400" dirty="0"/>
              <a:t> – he is </a:t>
            </a:r>
            <a:r>
              <a:rPr lang="en-US" sz="2400" dirty="0" err="1"/>
              <a:t>hypoventilating</a:t>
            </a:r>
            <a:endParaRPr lang="en-US" sz="2400" dirty="0"/>
          </a:p>
          <a:p>
            <a:r>
              <a:rPr lang="en-US" sz="2400" dirty="0"/>
              <a:t>If reading is lower than normal range, the patient is blowing off too much C0</a:t>
            </a:r>
            <a:r>
              <a:rPr lang="en-US" sz="2400" baseline="-25000" dirty="0"/>
              <a:t>2</a:t>
            </a:r>
            <a:r>
              <a:rPr lang="en-US" sz="2400" dirty="0"/>
              <a:t> – hyperventilating</a:t>
            </a:r>
          </a:p>
          <a:p>
            <a:r>
              <a:rPr lang="en-US" sz="2400" dirty="0"/>
              <a:t>Either way you need to find out why</a:t>
            </a:r>
          </a:p>
          <a:p>
            <a:pPr marL="0" indent="0">
              <a:buNone/>
            </a:pPr>
            <a:endParaRPr lang="en-US" baseline="-25000" dirty="0"/>
          </a:p>
          <a:p>
            <a:pPr marL="0" indent="0">
              <a:buNone/>
            </a:pPr>
            <a:endParaRPr lang="en-US" baseline="-250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F5AFDCA-98D5-A440-ABF8-FBCBE2B8C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68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331" y="0"/>
            <a:ext cx="8229600" cy="1143000"/>
          </a:xfrm>
        </p:spPr>
        <p:txBody>
          <a:bodyPr/>
          <a:lstStyle/>
          <a:p>
            <a:r>
              <a:rPr lang="en-US" b="1" dirty="0"/>
              <a:t>Using risk and physical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317" y="1268169"/>
            <a:ext cx="8766950" cy="5734014"/>
          </a:xfrm>
        </p:spPr>
        <p:txBody>
          <a:bodyPr>
            <a:normAutofit/>
          </a:bodyPr>
          <a:lstStyle/>
          <a:p>
            <a:r>
              <a:rPr lang="en-US" sz="2400" dirty="0"/>
              <a:t>Establishing the exact cause of hypoxia in the immediate post </a:t>
            </a:r>
            <a:r>
              <a:rPr lang="en-US" sz="2400" dirty="0" err="1"/>
              <a:t>anaesthetic</a:t>
            </a:r>
            <a:r>
              <a:rPr lang="en-US" sz="2400" dirty="0"/>
              <a:t> period may be complex due to the multiple factors involved -</a:t>
            </a:r>
            <a:endParaRPr lang="en-US" sz="2800" dirty="0"/>
          </a:p>
          <a:p>
            <a:r>
              <a:rPr lang="en-US" sz="2400" i="1" dirty="0"/>
              <a:t>For example airway obstruction quickly leads to hypoxia and may be single causation factor</a:t>
            </a:r>
          </a:p>
          <a:p>
            <a:r>
              <a:rPr lang="en-US" sz="2400" i="1" dirty="0"/>
              <a:t>Airway obstruction  is also a ‘by-product’ of respiratory depression leading to prolonged unconsciousness &amp; slow, shallow respirations.  </a:t>
            </a:r>
          </a:p>
          <a:p>
            <a:r>
              <a:rPr lang="en-US" sz="2400" i="1" dirty="0"/>
              <a:t>The primary ‘cause’ of hypoxia here is respiratory depression which must be treated alongside the airway obstruction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sz="2400" dirty="0"/>
              <a:t>Consideration of </a:t>
            </a:r>
            <a:r>
              <a:rPr lang="en-US" sz="2400" b="1" dirty="0"/>
              <a:t>risk factors </a:t>
            </a:r>
            <a:r>
              <a:rPr lang="en-US" sz="2400" dirty="0"/>
              <a:t>along with </a:t>
            </a:r>
            <a:r>
              <a:rPr lang="en-US" sz="2400" b="1" dirty="0"/>
              <a:t>physical indicators </a:t>
            </a:r>
            <a:r>
              <a:rPr lang="en-US" sz="2400" dirty="0"/>
              <a:t> will usually lead to the cause of hypoxia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7CADDB66-12E8-1149-A1D7-8A0E6DEE3B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13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742388"/>
            <a:ext cx="9144000" cy="367174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Risk Assessment helps inform physical indicators</a:t>
            </a:r>
            <a:br>
              <a:rPr lang="en-US" sz="3600" b="1" dirty="0"/>
            </a:br>
            <a:r>
              <a:rPr lang="en-US" sz="3600" b="1" dirty="0"/>
              <a:t> 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066" y="1557868"/>
            <a:ext cx="8669867" cy="5300132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90000"/>
              </a:lnSpc>
            </a:pPr>
            <a:r>
              <a:rPr lang="en-GB" dirty="0"/>
              <a:t>What drugs did patient receive? </a:t>
            </a:r>
          </a:p>
          <a:p>
            <a:pPr lvl="1">
              <a:lnSpc>
                <a:spcPct val="90000"/>
              </a:lnSpc>
            </a:pPr>
            <a:endParaRPr lang="en-GB" sz="800" dirty="0"/>
          </a:p>
          <a:p>
            <a:pPr lvl="2">
              <a:lnSpc>
                <a:spcPct val="90000"/>
              </a:lnSpc>
            </a:pPr>
            <a:r>
              <a:rPr lang="en-GB" dirty="0"/>
              <a:t>Opioids? When given? Dose? Time of last dose?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Volatiles?  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Midazolam? Dose? When given?</a:t>
            </a:r>
          </a:p>
          <a:p>
            <a:pPr lvl="2">
              <a:lnSpc>
                <a:spcPct val="90000"/>
              </a:lnSpc>
            </a:pPr>
            <a:r>
              <a:rPr lang="en-GB" dirty="0"/>
              <a:t>Muscle relaxant – was this used? Was it reversed? </a:t>
            </a:r>
          </a:p>
          <a:p>
            <a:pPr lvl="1">
              <a:lnSpc>
                <a:spcPct val="90000"/>
              </a:lnSpc>
              <a:buNone/>
            </a:pP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How long on the table?  Ventilated?  Position?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What surgery performed?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How old is the patient?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Is the patient obese?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Is the patient a smoker?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Has the patient a history of lung disease?</a:t>
            </a:r>
          </a:p>
          <a:p>
            <a:pPr lvl="1">
              <a:lnSpc>
                <a:spcPct val="90000"/>
              </a:lnSpc>
            </a:pPr>
            <a:endParaRPr lang="en-GB" b="1" dirty="0"/>
          </a:p>
          <a:p>
            <a:pPr marL="457200" lvl="1" indent="0" algn="ctr">
              <a:lnSpc>
                <a:spcPct val="110000"/>
              </a:lnSpc>
              <a:buNone/>
            </a:pPr>
            <a:r>
              <a:rPr lang="en-GB" b="1" dirty="0"/>
              <a:t>If concerned about any of above risks, consult with anaesthetist to plan management EARLY!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10B5C-538B-47EE-A64D-55E725F65B24}"/>
              </a:ext>
            </a:extLst>
          </p:cNvPr>
          <p:cNvSpPr txBox="1"/>
          <p:nvPr/>
        </p:nvSpPr>
        <p:spPr>
          <a:xfrm>
            <a:off x="220133" y="925975"/>
            <a:ext cx="1712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Check</a:t>
            </a:r>
            <a:endParaRPr lang="en-GB" dirty="0"/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BFA29ADC-6860-0349-8790-2197C829B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195" y="6229906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57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83778-3702-F640-9EB4-DD228F1BD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Urgent intervention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753EC-174B-9A45-9763-41266D7EF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If the patient is hypoxic urgent intervention is needed</a:t>
            </a:r>
          </a:p>
          <a:p>
            <a:r>
              <a:rPr lang="en-US" sz="2800" dirty="0"/>
              <a:t>There will not be time to establish the cause of the problem often</a:t>
            </a:r>
          </a:p>
          <a:p>
            <a:r>
              <a:rPr lang="en-US" sz="2800" dirty="0"/>
              <a:t>Treat with oxygen, oxygen, oxygen</a:t>
            </a:r>
          </a:p>
          <a:p>
            <a:r>
              <a:rPr lang="en-US" sz="2800" dirty="0"/>
              <a:t>Encourage to take deep breaths and augment ventilation </a:t>
            </a:r>
          </a:p>
          <a:p>
            <a:r>
              <a:rPr lang="en-US" sz="2800" dirty="0"/>
              <a:t>The next module will detail management for specific breathing problems……..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923DE4D-E995-5C40-9406-020D41F38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00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867" y="59267"/>
            <a:ext cx="8229600" cy="1143000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205" y="1417638"/>
            <a:ext cx="7500395" cy="50546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b="1" dirty="0"/>
              <a:t>Risk Assessment </a:t>
            </a:r>
            <a:r>
              <a:rPr lang="en-US" dirty="0"/>
              <a:t>enables the nurse to anticipate and prevent respiratory complications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n-US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/>
              <a:t>If a complication occurs </a:t>
            </a:r>
            <a:r>
              <a:rPr lang="en-US" b="1" dirty="0"/>
              <a:t>meticulous physical assessment</a:t>
            </a:r>
            <a:r>
              <a:rPr lang="en-US" dirty="0"/>
              <a:t> and </a:t>
            </a:r>
            <a:r>
              <a:rPr lang="en-US" b="1" dirty="0"/>
              <a:t>knowledge of patient </a:t>
            </a:r>
            <a:r>
              <a:rPr lang="en-US" dirty="0"/>
              <a:t>plus intra-operative assault enables efficient management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n-US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en-US" dirty="0"/>
              <a:t>All of above are dependent on a </a:t>
            </a:r>
            <a:r>
              <a:rPr lang="en-US" b="1" dirty="0"/>
              <a:t>thorough knowledge</a:t>
            </a:r>
            <a:r>
              <a:rPr lang="en-US" dirty="0"/>
              <a:t> of applied basic sciences and </a:t>
            </a:r>
            <a:r>
              <a:rPr lang="en-US" dirty="0" err="1"/>
              <a:t>anaesthetic</a:t>
            </a:r>
            <a:r>
              <a:rPr lang="en-US" dirty="0"/>
              <a:t> technique and drugs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0A14613-271A-004F-8E69-A685A1326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9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72" y="1654389"/>
            <a:ext cx="858262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b="1" dirty="0"/>
              <a:t>Normal respiratory function</a:t>
            </a:r>
          </a:p>
        </p:txBody>
      </p:sp>
    </p:spTree>
    <p:extLst>
      <p:ext uri="{BB962C8B-B14F-4D97-AF65-F5344CB8AC3E}">
        <p14:creationId xmlns:p14="http://schemas.microsoft.com/office/powerpoint/2010/main" val="3718115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BA6E-53F5-4145-A9A9-874D725F6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2047"/>
            <a:ext cx="8229600" cy="1143000"/>
          </a:xfrm>
        </p:spPr>
        <p:txBody>
          <a:bodyPr/>
          <a:lstStyle/>
          <a:p>
            <a:r>
              <a:rPr lang="en-US" b="1" dirty="0"/>
              <a:t>References</a:t>
            </a:r>
          </a:p>
        </p:txBody>
      </p:sp>
      <p:pic>
        <p:nvPicPr>
          <p:cNvPr id="4" name="Content Placeholder 3" descr="barna_logo_colour.jpg">
            <a:extLst>
              <a:ext uri="{FF2B5EF4-FFF2-40B4-BE49-F238E27FC236}">
                <a16:creationId xmlns:a16="http://schemas.microsoft.com/office/drawing/2014/main" id="{16F026A6-0EA5-994D-A71B-A2141730F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2" y="6104263"/>
            <a:ext cx="1613647" cy="530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A886D7-36B6-7544-A3BA-852D22F40111}"/>
              </a:ext>
            </a:extLst>
          </p:cNvPr>
          <p:cNvSpPr txBox="1"/>
          <p:nvPr/>
        </p:nvSpPr>
        <p:spPr>
          <a:xfrm>
            <a:off x="457199" y="981181"/>
            <a:ext cx="804435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Hatfield A. [2020] </a:t>
            </a:r>
            <a:r>
              <a:rPr lang="en-GB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Complete Recovery Room Book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[6</a:t>
            </a:r>
            <a:r>
              <a:rPr lang="en-GB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ed]. Oxford University Press Oxford</a:t>
            </a:r>
          </a:p>
          <a:p>
            <a:pPr lvl="0">
              <a:tabLst>
                <a:tab pos="457200" algn="l"/>
              </a:tabLst>
            </a:pP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/>
              <a:t>Odom-</a:t>
            </a:r>
            <a:r>
              <a:rPr lang="en-GB" sz="1400" dirty="0" err="1"/>
              <a:t>Forren</a:t>
            </a:r>
            <a:r>
              <a:rPr lang="en-GB" sz="1400" dirty="0"/>
              <a:t> J. [2017]</a:t>
            </a:r>
            <a:r>
              <a:rPr lang="en-GB" sz="1400" i="1" dirty="0"/>
              <a:t> Drain’s </a:t>
            </a:r>
            <a:r>
              <a:rPr lang="en-GB" sz="1400" i="1" dirty="0" err="1"/>
              <a:t>PeriAnesthesia</a:t>
            </a:r>
            <a:r>
              <a:rPr lang="en-GB" sz="1400" i="1" dirty="0"/>
              <a:t> Nursing: A Critical Care Approach </a:t>
            </a:r>
            <a:r>
              <a:rPr lang="en-GB" sz="1400" dirty="0"/>
              <a:t>[7</a:t>
            </a:r>
            <a:r>
              <a:rPr lang="en-GB" sz="1400" baseline="30000" dirty="0"/>
              <a:t>th</a:t>
            </a:r>
            <a:r>
              <a:rPr lang="en-GB" sz="1400" dirty="0"/>
              <a:t> ed] Amsterdam: Elsevier Health Sciences</a:t>
            </a:r>
          </a:p>
          <a:p>
            <a:pPr>
              <a:tabLst>
                <a:tab pos="457200" algn="l"/>
              </a:tabLst>
            </a:pPr>
            <a:endParaRPr lang="en-GB" sz="1400" dirty="0"/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/>
              <a:t>Smedley P. &amp; Quine N. [2012] Postoperative Care. In </a:t>
            </a:r>
            <a:r>
              <a:rPr lang="en-GB" sz="1400" dirty="0" err="1"/>
              <a:t>K.Woodhead</a:t>
            </a:r>
            <a:r>
              <a:rPr lang="en-GB" sz="1400" dirty="0"/>
              <a:t> &amp; </a:t>
            </a:r>
            <a:r>
              <a:rPr lang="en-GB" sz="1400" dirty="0" err="1"/>
              <a:t>L.Fudge</a:t>
            </a:r>
            <a:r>
              <a:rPr lang="en-GB" sz="1400" dirty="0"/>
              <a:t> [eds] </a:t>
            </a:r>
            <a:r>
              <a:rPr lang="en-GB" sz="1400" i="1" dirty="0"/>
              <a:t>Manual of Perioperative Care : An essential guide</a:t>
            </a:r>
            <a:r>
              <a:rPr lang="en-GB" sz="1400" dirty="0"/>
              <a:t>.  Chichester : Wiley-Blackwell</a:t>
            </a:r>
          </a:p>
          <a:p>
            <a:pPr>
              <a:tabLst>
                <a:tab pos="457200" algn="l"/>
              </a:tabLst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 Benson A (2017) </a:t>
            </a:r>
            <a:r>
              <a:rPr lang="en-GB" sz="1400" i="1" dirty="0"/>
              <a:t>The A-G assessment tool (Airway, Breathing,   Circulation,  Disability, Exposure,</a:t>
            </a:r>
          </a:p>
          <a:p>
            <a:r>
              <a:rPr lang="en-GB" sz="1400" i="1" dirty="0"/>
              <a:t>        Further information and Goals). Clinical Skills</a:t>
            </a:r>
            <a:r>
              <a:rPr lang="en-GB" sz="1400" dirty="0"/>
              <a:t>. Net Clinical Skills Limited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 </a:t>
            </a:r>
            <a:r>
              <a:rPr lang="en-GB" sz="1400" dirty="0" err="1"/>
              <a:t>Miskovic</a:t>
            </a:r>
            <a:r>
              <a:rPr lang="en-GB" sz="1400" dirty="0"/>
              <a:t> A., </a:t>
            </a:r>
            <a:r>
              <a:rPr lang="en-GB" sz="1400" dirty="0" err="1"/>
              <a:t>A.B.Lumb</a:t>
            </a:r>
            <a:r>
              <a:rPr lang="en-GB" sz="1400" dirty="0"/>
              <a:t> [2017] Postoperative pulmonary complications. </a:t>
            </a:r>
            <a:r>
              <a:rPr lang="en-GB" sz="1400" i="1" dirty="0"/>
              <a:t>British Journal of Anaesthesia</a:t>
            </a:r>
          </a:p>
          <a:p>
            <a:r>
              <a:rPr lang="en-GB" sz="1400" dirty="0"/>
              <a:t>         Volume 118, Issue 3, Pages 317-33.  Access at : </a:t>
            </a:r>
            <a:r>
              <a:rPr lang="en-GB" sz="1400" dirty="0">
                <a:hlinkClick r:id="rId3"/>
              </a:rPr>
              <a:t>https://doi.org/10.1093/bja/aex002</a:t>
            </a:r>
            <a:endParaRPr lang="en-GB" sz="1400" dirty="0"/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 Ball L., Pelosi P., [2017] Intraoperative ventilation and postoperative respiratory  assistance.  </a:t>
            </a:r>
            <a:r>
              <a:rPr lang="en-GB" sz="1400" i="1" dirty="0"/>
              <a:t>BJA</a:t>
            </a:r>
          </a:p>
          <a:p>
            <a:r>
              <a:rPr lang="en-GB" sz="1400" dirty="0"/>
              <a:t>        Education, Volume 17, Issue 11, Pages 357-362.  </a:t>
            </a:r>
            <a:r>
              <a:rPr lang="en-GB" sz="1400" dirty="0">
                <a:hlinkClick r:id="rId4"/>
              </a:rPr>
              <a:t>https://doi.org/10.1093/bjaed/mkx025</a:t>
            </a:r>
            <a:endParaRPr lang="en-GB" sz="1400" dirty="0"/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 </a:t>
            </a:r>
            <a:r>
              <a:rPr lang="en-GB" sz="1400" dirty="0" err="1"/>
              <a:t>Hochhausen</a:t>
            </a:r>
            <a:r>
              <a:rPr lang="en-GB" sz="1400" dirty="0"/>
              <a:t> N. et al [2018] Estimating Respiratory Rate in Post-Anaesthesia Care  Unit Patients Using</a:t>
            </a:r>
          </a:p>
          <a:p>
            <a:r>
              <a:rPr lang="en-GB" sz="1400" dirty="0"/>
              <a:t>        Infrared Thermography : An Observational Study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/>
              <a:t> </a:t>
            </a:r>
            <a:r>
              <a:rPr lang="en-GB" sz="1400" dirty="0" err="1"/>
              <a:t>Mimoz</a:t>
            </a:r>
            <a:r>
              <a:rPr lang="en-GB" sz="1400" dirty="0"/>
              <a:t> O. et al [2012] Accuracy of respiratory rate monitoring using a non-invasive acoustic method</a:t>
            </a:r>
          </a:p>
          <a:p>
            <a:pPr>
              <a:tabLst>
                <a:tab pos="457200" algn="l"/>
              </a:tabLst>
            </a:pPr>
            <a:r>
              <a:rPr lang="en-GB" sz="1400" dirty="0"/>
              <a:t>         after general anaesthesia.  </a:t>
            </a:r>
            <a:r>
              <a:rPr lang="en-GB" sz="1400" i="1" dirty="0"/>
              <a:t>BJA </a:t>
            </a:r>
            <a:r>
              <a:rPr lang="en-GB" sz="1400" dirty="0"/>
              <a:t>Volume 108, Issue 5, Pages 872-875</a:t>
            </a:r>
          </a:p>
          <a:p>
            <a:pPr>
              <a:tabLst>
                <a:tab pos="457200" algn="l"/>
              </a:tabLst>
            </a:pPr>
            <a:r>
              <a:rPr lang="en-GB" sz="1400" dirty="0"/>
              <a:t>         Access at : </a:t>
            </a:r>
            <a:r>
              <a:rPr lang="en-GB" sz="1400" dirty="0" err="1"/>
              <a:t>DOI:</a:t>
            </a:r>
            <a:r>
              <a:rPr lang="en-GB" sz="1400" dirty="0" err="1">
                <a:hlinkClick r:id="rId5"/>
              </a:rPr>
              <a:t>https</a:t>
            </a:r>
            <a:r>
              <a:rPr lang="en-GB" sz="1400" dirty="0">
                <a:hlinkClick r:id="rId5"/>
              </a:rPr>
              <a:t>://doi.org/10.1093/bja/aer510</a:t>
            </a:r>
            <a:r>
              <a:rPr lang="en-GB" sz="1400" dirty="0">
                <a:solidFill>
                  <a:schemeClr val="bg1"/>
                </a:solidFill>
              </a:rPr>
              <a:t>12(17)32239-0</a:t>
            </a:r>
            <a:r>
              <a:rPr lang="en-GB" dirty="0">
                <a:solidFill>
                  <a:schemeClr val="bg1"/>
                </a:solidFill>
              </a:rPr>
              <a:t>/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74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9681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 Normal delivery of oxygen from air to tissue cells depends on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992"/>
            <a:ext cx="8581002" cy="496376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en-US" sz="3600" dirty="0"/>
              <a:t>Clear upper airway</a:t>
            </a:r>
          </a:p>
          <a:p>
            <a:pPr marL="514350" indent="-514350">
              <a:buAutoNum type="arabicPeriod"/>
            </a:pPr>
            <a:r>
              <a:rPr lang="en-US" sz="3600" dirty="0"/>
              <a:t>Efficient respiratory </a:t>
            </a:r>
            <a:r>
              <a:rPr lang="en-US" sz="3600" dirty="0" err="1"/>
              <a:t>centre</a:t>
            </a:r>
            <a:r>
              <a:rPr lang="en-US" sz="3600" dirty="0"/>
              <a:t> to stimulate breath</a:t>
            </a:r>
            <a:endParaRPr lang="en-US" sz="3600" i="1" dirty="0"/>
          </a:p>
          <a:p>
            <a:pPr marL="514350" indent="-514350">
              <a:buAutoNum type="arabicPeriod"/>
            </a:pPr>
            <a:r>
              <a:rPr lang="en-US" sz="3600" dirty="0"/>
              <a:t>Effective intercostal muscles for inspiration</a:t>
            </a:r>
          </a:p>
          <a:p>
            <a:pPr marL="514350" indent="-514350">
              <a:buAutoNum type="arabicPeriod"/>
            </a:pPr>
            <a:r>
              <a:rPr lang="en-US" sz="3600" dirty="0"/>
              <a:t>Healthy clear alveoli and pulmonary blood supply for exchange of gases</a:t>
            </a:r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  <a:p>
            <a:pPr marL="514350" indent="-514350">
              <a:buAutoNum type="arabicPeriod"/>
            </a:pPr>
            <a:r>
              <a:rPr lang="en-US" sz="3600" i="1" dirty="0"/>
              <a:t>Efficient cardiac output for oxygen transport</a:t>
            </a:r>
          </a:p>
          <a:p>
            <a:pPr marL="514350" indent="-514350">
              <a:buAutoNum type="arabicPeriod"/>
            </a:pPr>
            <a:r>
              <a:rPr lang="en-US" sz="3600" i="1" dirty="0"/>
              <a:t>Healthy </a:t>
            </a:r>
            <a:r>
              <a:rPr lang="en-US" sz="3600" i="1" dirty="0" err="1"/>
              <a:t>haemoglobin</a:t>
            </a:r>
            <a:r>
              <a:rPr lang="en-US" sz="3600" i="1" dirty="0"/>
              <a:t> to attach oxygen</a:t>
            </a:r>
          </a:p>
          <a:p>
            <a:pPr marL="514350" indent="-514350">
              <a:buAutoNum type="arabicPeriod"/>
            </a:pPr>
            <a:r>
              <a:rPr lang="en-US" sz="3600" i="1" dirty="0"/>
              <a:t>Healthy cells to receive oxygen and give up carbon dioxide</a:t>
            </a:r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Ventilation = elimination of C0</a:t>
            </a:r>
            <a:r>
              <a:rPr lang="en-US" sz="3600" i="1" baseline="-25000" dirty="0"/>
              <a:t>2</a:t>
            </a:r>
            <a:r>
              <a:rPr lang="en-US" sz="3600" i="1" dirty="0"/>
              <a:t> from tissues to lungs for expiration</a:t>
            </a:r>
          </a:p>
          <a:p>
            <a:pPr marL="0" indent="0">
              <a:buNone/>
            </a:pPr>
            <a:r>
              <a:rPr lang="en-US" sz="3600" i="1" dirty="0"/>
              <a:t>depends also on the above factors</a:t>
            </a:r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* Revise Breathing : Basic Sciences</a:t>
            </a:r>
          </a:p>
          <a:p>
            <a:pPr marL="0" indent="0">
              <a:buNone/>
            </a:pPr>
            <a:endParaRPr lang="en-US" sz="3600" i="1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75BE15A-A2F2-2040-A6AF-240D509211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0740" y="549155"/>
            <a:ext cx="2747740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2000" b="1" dirty="0"/>
          </a:p>
          <a:p>
            <a:r>
              <a:rPr lang="en-US" sz="2000" b="1" dirty="0"/>
              <a:t>Airway</a:t>
            </a:r>
          </a:p>
          <a:p>
            <a:r>
              <a:rPr lang="en-US" dirty="0"/>
              <a:t>Clear, quiet breath sounds</a:t>
            </a:r>
          </a:p>
          <a:p>
            <a:endParaRPr lang="en-US" sz="2000" b="1" dirty="0"/>
          </a:p>
          <a:p>
            <a:r>
              <a:rPr lang="en-US" sz="2000" b="1" dirty="0" err="1"/>
              <a:t>Colour</a:t>
            </a:r>
            <a:r>
              <a:rPr lang="en-US" sz="2000" b="1" dirty="0"/>
              <a:t> </a:t>
            </a:r>
          </a:p>
          <a:p>
            <a:r>
              <a:rPr lang="en-US" dirty="0"/>
              <a:t>Pink. Hb loaded with O</a:t>
            </a:r>
            <a:r>
              <a:rPr lang="en-US" baseline="-25000" dirty="0"/>
              <a:t>2</a:t>
            </a:r>
            <a:r>
              <a:rPr lang="en-US" dirty="0"/>
              <a:t> to </a:t>
            </a:r>
          </a:p>
          <a:p>
            <a:r>
              <a:rPr lang="en-US" dirty="0"/>
              <a:t>deliver to tissues</a:t>
            </a:r>
          </a:p>
          <a:p>
            <a:endParaRPr lang="en-US" sz="2000" b="1" dirty="0"/>
          </a:p>
          <a:p>
            <a:r>
              <a:rPr lang="en-US" sz="2000" b="1" dirty="0"/>
              <a:t>Sa0</a:t>
            </a:r>
            <a:r>
              <a:rPr lang="en-US" sz="2000" b="1" baseline="-25000" dirty="0"/>
              <a:t>2</a:t>
            </a:r>
            <a:r>
              <a:rPr lang="en-US" sz="2000" b="1" dirty="0"/>
              <a:t> </a:t>
            </a:r>
          </a:p>
          <a:p>
            <a:r>
              <a:rPr lang="en-US" dirty="0"/>
              <a:t>100% on supplemental 0</a:t>
            </a:r>
            <a:r>
              <a:rPr lang="en-US" baseline="-25000" dirty="0"/>
              <a:t>2</a:t>
            </a:r>
            <a:r>
              <a:rPr lang="en-US" dirty="0"/>
              <a:t> =</a:t>
            </a:r>
          </a:p>
          <a:p>
            <a:r>
              <a:rPr lang="en-US" dirty="0"/>
              <a:t>Hb saturated with 0</a:t>
            </a:r>
            <a:r>
              <a:rPr lang="en-US" baseline="-25000" dirty="0"/>
              <a:t>2</a:t>
            </a:r>
          </a:p>
          <a:p>
            <a:endParaRPr lang="en-US" sz="2000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306461" y="6172377"/>
            <a:ext cx="6389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Signs of normal respiratory function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5104" y="1126002"/>
            <a:ext cx="262774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/>
          </a:p>
          <a:p>
            <a:r>
              <a:rPr lang="en-US" sz="2000" b="1" dirty="0"/>
              <a:t>Breathing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Rate : 12-15 </a:t>
            </a:r>
            <a:r>
              <a:rPr lang="en-US" dirty="0" err="1"/>
              <a:t>bpm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Good depth </a:t>
            </a:r>
            <a:r>
              <a:rPr lang="en-US" dirty="0" err="1"/>
              <a:t>resps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Regular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Equal chest movement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Diaphragm action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Breath sounds clear at apex and base </a:t>
            </a:r>
            <a:endParaRPr lang="en-US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05104" y="356846"/>
            <a:ext cx="27666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Mental status</a:t>
            </a:r>
          </a:p>
          <a:p>
            <a:r>
              <a:rPr lang="en-US" dirty="0"/>
              <a:t>Alert and orientated</a:t>
            </a:r>
            <a:r>
              <a:rPr lang="en-US" b="1" dirty="0"/>
              <a:t> </a:t>
            </a:r>
          </a:p>
          <a:p>
            <a:endParaRPr lang="en-US" dirty="0"/>
          </a:p>
        </p:txBody>
      </p:sp>
      <p:cxnSp>
        <p:nvCxnSpPr>
          <p:cNvPr id="20" name="Straight Arrow Connector 19"/>
          <p:cNvCxnSpPr>
            <a:cxnSpLocks/>
          </p:cNvCxnSpPr>
          <p:nvPr/>
        </p:nvCxnSpPr>
        <p:spPr>
          <a:xfrm flipH="1">
            <a:off x="4771529" y="2402552"/>
            <a:ext cx="1351191" cy="471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460676" y="4796156"/>
            <a:ext cx="2516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ABG’s </a:t>
            </a:r>
          </a:p>
          <a:p>
            <a:r>
              <a:rPr lang="en-US" dirty="0"/>
              <a:t>pH, Pa0</a:t>
            </a:r>
            <a:r>
              <a:rPr lang="en-US" baseline="-25000" dirty="0"/>
              <a:t>2</a:t>
            </a:r>
            <a:r>
              <a:rPr lang="en-US" dirty="0"/>
              <a:t>, PaC0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  <a:p>
            <a:r>
              <a:rPr lang="en-US" dirty="0"/>
              <a:t>within normal limits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48" y="84380"/>
            <a:ext cx="390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/>
              <a:t>Look - Listen – Feel!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8454" y="4057808"/>
            <a:ext cx="248677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        </a:t>
            </a:r>
            <a:r>
              <a:rPr lang="en-US" sz="2000" b="1" dirty="0"/>
              <a:t>ETC0</a:t>
            </a:r>
            <a:r>
              <a:rPr lang="en-US" sz="2000" b="1" baseline="-25000" dirty="0"/>
              <a:t>2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       </a:t>
            </a:r>
            <a:r>
              <a:rPr lang="en-US" dirty="0"/>
              <a:t>Confirms ventilation</a:t>
            </a:r>
          </a:p>
          <a:p>
            <a:r>
              <a:rPr lang="en-US" dirty="0"/>
              <a:t>       adequate  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91" y="1466496"/>
            <a:ext cx="2584029" cy="40375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EC4A45-DA92-8949-8035-57953716A513}"/>
              </a:ext>
            </a:extLst>
          </p:cNvPr>
          <p:cNvSpPr txBox="1"/>
          <p:nvPr/>
        </p:nvSpPr>
        <p:spPr>
          <a:xfrm>
            <a:off x="-177860" y="5165803"/>
            <a:ext cx="317939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  Cardio-vascular</a:t>
            </a:r>
          </a:p>
          <a:p>
            <a:r>
              <a:rPr lang="en-US" sz="2000" dirty="0"/>
              <a:t>             </a:t>
            </a:r>
            <a:r>
              <a:rPr lang="en-US" dirty="0"/>
              <a:t>BP, HR, ECG all normal </a:t>
            </a:r>
          </a:p>
          <a:p>
            <a:endParaRPr lang="en-US" dirty="0"/>
          </a:p>
        </p:txBody>
      </p:sp>
      <p:pic>
        <p:nvPicPr>
          <p:cNvPr id="12" name="Picture 11" descr="barna_logo_colour.jpg">
            <a:extLst>
              <a:ext uri="{FF2B5EF4-FFF2-40B4-BE49-F238E27FC236}">
                <a16:creationId xmlns:a16="http://schemas.microsoft.com/office/drawing/2014/main" id="{35ECDD8B-14EE-674C-9FEF-8EBBF0582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6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Indicators of normal respiratory function : monitored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68" y="1754755"/>
            <a:ext cx="8558140" cy="5103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Sa0</a:t>
            </a:r>
            <a:r>
              <a:rPr lang="en-US" sz="2400" b="1" baseline="-25000" dirty="0"/>
              <a:t>2</a:t>
            </a:r>
            <a:r>
              <a:rPr lang="en-US" sz="2400" b="1" dirty="0"/>
              <a:t> [saturation of oxygen measured by pulse </a:t>
            </a:r>
            <a:r>
              <a:rPr lang="en-US" sz="2400" b="1" dirty="0" err="1"/>
              <a:t>oximetry</a:t>
            </a:r>
            <a:r>
              <a:rPr lang="en-US" sz="2400" b="1" dirty="0"/>
              <a:t>]</a:t>
            </a:r>
          </a:p>
          <a:p>
            <a:r>
              <a:rPr lang="en-US" sz="2400" dirty="0"/>
              <a:t>100% Sa02 on supplemental 0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</a:p>
          <a:p>
            <a:r>
              <a:rPr lang="en-US" sz="2400" dirty="0"/>
              <a:t>indicates all Hb molecules saturated  with 0</a:t>
            </a:r>
            <a:r>
              <a:rPr lang="en-US" sz="2400" baseline="-25000" dirty="0"/>
              <a:t>2</a:t>
            </a:r>
          </a:p>
          <a:p>
            <a:pPr marL="0" indent="0">
              <a:buNone/>
            </a:pPr>
            <a:endParaRPr lang="en-US" sz="2400" baseline="-25000" dirty="0"/>
          </a:p>
          <a:p>
            <a:pPr marL="0" indent="0">
              <a:buNone/>
            </a:pPr>
            <a:r>
              <a:rPr lang="en-US" sz="2400" b="1" dirty="0"/>
              <a:t>ETC0</a:t>
            </a:r>
            <a:r>
              <a:rPr lang="en-US" sz="2400" b="1" baseline="-25000" dirty="0"/>
              <a:t>2</a:t>
            </a:r>
            <a:r>
              <a:rPr lang="en-US" sz="2400" b="1" dirty="0"/>
              <a:t> [end tidal carbon dioxide]</a:t>
            </a:r>
          </a:p>
          <a:p>
            <a:r>
              <a:rPr lang="en-US" sz="2400" dirty="0"/>
              <a:t>within normal parameters 35-45mmHg or 4.6-6kPa</a:t>
            </a:r>
          </a:p>
          <a:p>
            <a:r>
              <a:rPr lang="en-US" sz="2400" dirty="0"/>
              <a:t>confirms efficient ventilation and exhalation of carbon dioxide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b="1" dirty="0"/>
              <a:t>ABG’s [arterial blood gases] : normal parameters</a:t>
            </a:r>
          </a:p>
          <a:p>
            <a:r>
              <a:rPr lang="en-US" sz="2400" dirty="0"/>
              <a:t>pH : 7.38-7.42</a:t>
            </a:r>
          </a:p>
          <a:p>
            <a:r>
              <a:rPr lang="en-US" sz="2400" dirty="0"/>
              <a:t>Pa0</a:t>
            </a:r>
            <a:r>
              <a:rPr lang="en-US" sz="2400" baseline="-25000" dirty="0"/>
              <a:t>2</a:t>
            </a:r>
            <a:r>
              <a:rPr lang="en-US" sz="2400" dirty="0"/>
              <a:t> : 75-100mmHg [10.5-13.5 </a:t>
            </a:r>
            <a:r>
              <a:rPr lang="en-US" sz="2400" dirty="0" err="1"/>
              <a:t>kPa</a:t>
            </a:r>
            <a:r>
              <a:rPr lang="en-US" sz="2400" dirty="0"/>
              <a:t>]</a:t>
            </a:r>
          </a:p>
          <a:p>
            <a:r>
              <a:rPr lang="en-US" sz="2400" dirty="0"/>
              <a:t>PaC0</a:t>
            </a:r>
            <a:r>
              <a:rPr lang="en-US" sz="2400" baseline="-25000" dirty="0"/>
              <a:t>2</a:t>
            </a:r>
            <a:r>
              <a:rPr lang="en-US" sz="2400" dirty="0"/>
              <a:t> : 38-42mmHg [5.1-5.6 </a:t>
            </a:r>
            <a:r>
              <a:rPr lang="en-US" sz="2400" dirty="0" err="1"/>
              <a:t>kPa</a:t>
            </a:r>
            <a:r>
              <a:rPr lang="en-US" sz="2400" dirty="0"/>
              <a:t>]</a:t>
            </a:r>
          </a:p>
          <a:p>
            <a:endParaRPr lang="en-US" sz="2400" baseline="-25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6E29CED-EA3B-3A41-A527-BB9F3D2FEF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36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928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8000" b="1" dirty="0"/>
              <a:t>Surgical and </a:t>
            </a:r>
            <a:r>
              <a:rPr lang="en-US" sz="8000" b="1" dirty="0" err="1"/>
              <a:t>anaesthetic</a:t>
            </a:r>
            <a:r>
              <a:rPr lang="en-US" sz="8000" b="1" dirty="0"/>
              <a:t> factors  </a:t>
            </a:r>
          </a:p>
          <a:p>
            <a:pPr marL="0" indent="0" algn="ctr">
              <a:buNone/>
            </a:pPr>
            <a:r>
              <a:rPr lang="en-US" sz="8000" b="1" dirty="0"/>
              <a:t>that impair </a:t>
            </a:r>
          </a:p>
          <a:p>
            <a:pPr marL="0" indent="0" algn="ctr">
              <a:buNone/>
            </a:pPr>
            <a:r>
              <a:rPr lang="en-US" sz="8000" b="1" dirty="0"/>
              <a:t>normal breathing</a:t>
            </a:r>
          </a:p>
        </p:txBody>
      </p:sp>
    </p:spTree>
    <p:extLst>
      <p:ext uri="{BB962C8B-B14F-4D97-AF65-F5344CB8AC3E}">
        <p14:creationId xmlns:p14="http://schemas.microsoft.com/office/powerpoint/2010/main" val="103750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 of </a:t>
            </a:r>
            <a:r>
              <a:rPr lang="en-US" b="1" dirty="0" err="1"/>
              <a:t>anaesthetic</a:t>
            </a:r>
            <a:r>
              <a:rPr lang="en-US" b="1" dirty="0"/>
              <a:t> drug mix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cocktail of drugs given to deliver general </a:t>
            </a:r>
            <a:r>
              <a:rPr lang="en-US" dirty="0" err="1"/>
              <a:t>anaesthesia</a:t>
            </a:r>
            <a:r>
              <a:rPr lang="en-US" dirty="0"/>
              <a:t> is responsible for many of post operative respiratory problems, primarily hypoventilation [slow, shallow respirations and weakness of respiratory muscles].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Refer to Breathing : </a:t>
            </a:r>
            <a:r>
              <a:rPr lang="en-US" dirty="0" err="1"/>
              <a:t>Anaesthesia</a:t>
            </a:r>
            <a:r>
              <a:rPr lang="en-US" dirty="0"/>
              <a:t> and Surgery for a fuller account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07F4433-EDED-AD47-89B0-A8EF2F9ED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49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13" name="Rectangle 37"/>
          <p:cNvSpPr>
            <a:spLocks noGrp="1"/>
          </p:cNvSpPr>
          <p:nvPr>
            <p:ph type="title"/>
          </p:nvPr>
        </p:nvSpPr>
        <p:spPr bwMode="auto">
          <a:xfrm>
            <a:off x="457200" y="-264119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b="1" dirty="0">
                <a:effectLst/>
                <a:ea typeface="+mj-ea"/>
              </a:rPr>
              <a:t>GA drug mix : effect on airway, breathing</a:t>
            </a:r>
          </a:p>
        </p:txBody>
      </p:sp>
      <p:graphicFrame>
        <p:nvGraphicFramePr>
          <p:cNvPr id="287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971529"/>
              </p:ext>
            </p:extLst>
          </p:nvPr>
        </p:nvGraphicFramePr>
        <p:xfrm>
          <a:off x="162814" y="689724"/>
          <a:ext cx="8824478" cy="5118934"/>
        </p:xfrm>
        <a:graphic>
          <a:graphicData uri="http://schemas.openxmlformats.org/drawingml/2006/table">
            <a:tbl>
              <a:tblPr/>
              <a:tblGrid>
                <a:gridCol w="1693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5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700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Drug group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Specific drugs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Action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Residual effect :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Hypoventilation [with hypoxia &amp; C0</a:t>
                      </a:r>
                      <a:r>
                        <a:rPr kumimoji="0" lang="en-GB" sz="1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2</a:t>
                      </a: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 retention]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454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Induction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Propofol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Isoflurane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Renders patient unconscious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Respiratory depression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Airway obstruction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463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Triad 1.Hypnotic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Sevoflurane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Desflurane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Maintains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unconscious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state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Respiratory depression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Sedation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Airway obstruction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Triad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2.Narcotic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Fentanyl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30-60 mins duration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charset="0"/>
                        <a:ea typeface="ＭＳ Ｐゴシック" charset="0"/>
                        <a:cs typeface="Arial" charset="0"/>
                      </a:endParaRP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Morphine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4 hours duration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Relieves pain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Respiratory depression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Sedation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Airway obstruction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Triad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3.Muscle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  relaxant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Atracurium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Mivicurium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Relaxes muscle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Residual paralysis 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  <a:cs typeface="Arial" charset="0"/>
                        </a:rPr>
                        <a:t>Respiratory muscle weakness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-1153928" y="6277855"/>
            <a:ext cx="71732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dirty="0"/>
              <a:t>                      * Midazolam may contribute to respiratory depression</a:t>
            </a:r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E62F1F5E-6667-F749-AE4D-86F6E914E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62" y="6133087"/>
            <a:ext cx="1293738" cy="42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4418</TotalTime>
  <Words>2290</Words>
  <Application>Microsoft Macintosh PowerPoint</Application>
  <PresentationFormat>On-screen Show (4:3)</PresentationFormat>
  <Paragraphs>411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Lucida Sans Unicode</vt:lpstr>
      <vt:lpstr>Wingdings 3</vt:lpstr>
      <vt:lpstr>Office Theme</vt:lpstr>
      <vt:lpstr>ASSESSMENT OF BREATHING</vt:lpstr>
      <vt:lpstr>Learning outcomes</vt:lpstr>
      <vt:lpstr>PowerPoint Presentation</vt:lpstr>
      <vt:lpstr> Normal delivery of oxygen from air to tissue cells depends on :</vt:lpstr>
      <vt:lpstr>PowerPoint Presentation</vt:lpstr>
      <vt:lpstr>Indicators of normal respiratory function : monitored information</vt:lpstr>
      <vt:lpstr>PowerPoint Presentation</vt:lpstr>
      <vt:lpstr>Effect of anaesthetic drug mix</vt:lpstr>
      <vt:lpstr>GA drug mix : effect on airway, breathing</vt:lpstr>
      <vt:lpstr>Anaesthetic drugs and more…. </vt:lpstr>
      <vt:lpstr>Anaesthesia &amp; Surgery impact on normal breathing </vt:lpstr>
      <vt:lpstr>Additional patient risk factors….</vt:lpstr>
      <vt:lpstr>PowerPoint Presentation</vt:lpstr>
      <vt:lpstr>Assessment of Physical Status &amp; Risk</vt:lpstr>
      <vt:lpstr>Patient’s breathing post anaesthesia</vt:lpstr>
      <vt:lpstr>Physical assessment on arrival    Airway - Breathing</vt:lpstr>
      <vt:lpstr>Breathing may be impaired</vt:lpstr>
      <vt:lpstr>PowerPoint Presentation</vt:lpstr>
      <vt:lpstr>Look : for indicators of respiratory insufficiency</vt:lpstr>
      <vt:lpstr>‘Listen Feel’ for indicators of respiratory insufficiency</vt:lpstr>
      <vt:lpstr>Classic physical signs of hypoxia</vt:lpstr>
      <vt:lpstr>Falling Saturation of Oxygen [Sa02]</vt:lpstr>
      <vt:lpstr>Hypoxia leads to cyanosis</vt:lpstr>
      <vt:lpstr>Hypercarbia</vt:lpstr>
      <vt:lpstr>Value of End Tidal C02 monitoring</vt:lpstr>
      <vt:lpstr>Using risk and physical assessment</vt:lpstr>
      <vt:lpstr>Risk Assessment helps inform physical indicators   </vt:lpstr>
      <vt:lpstr>Urgent intervention</vt:lpstr>
      <vt:lpstr>Summary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Breathing : Management</dc:title>
  <dc:creator>Patricia Smedley</dc:creator>
  <cp:lastModifiedBy>Patricia Smedley</cp:lastModifiedBy>
  <cp:revision>205</cp:revision>
  <cp:lastPrinted>2020-01-08T22:13:10Z</cp:lastPrinted>
  <dcterms:created xsi:type="dcterms:W3CDTF">2017-01-25T12:29:23Z</dcterms:created>
  <dcterms:modified xsi:type="dcterms:W3CDTF">2022-02-13T15:25:42Z</dcterms:modified>
</cp:coreProperties>
</file>