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57" r:id="rId2"/>
    <p:sldId id="271" r:id="rId3"/>
    <p:sldId id="272" r:id="rId4"/>
    <p:sldId id="285" r:id="rId5"/>
    <p:sldId id="276" r:id="rId6"/>
    <p:sldId id="277" r:id="rId7"/>
    <p:sldId id="367" r:id="rId8"/>
    <p:sldId id="369" r:id="rId9"/>
    <p:sldId id="279" r:id="rId10"/>
    <p:sldId id="283" r:id="rId11"/>
    <p:sldId id="370" r:id="rId12"/>
    <p:sldId id="286" r:id="rId13"/>
    <p:sldId id="280" r:id="rId14"/>
    <p:sldId id="371" r:id="rId15"/>
    <p:sldId id="264" r:id="rId16"/>
    <p:sldId id="265" r:id="rId17"/>
    <p:sldId id="284" r:id="rId18"/>
    <p:sldId id="267" r:id="rId19"/>
    <p:sldId id="281" r:id="rId20"/>
    <p:sldId id="275" r:id="rId21"/>
    <p:sldId id="287" r:id="rId22"/>
    <p:sldId id="282" r:id="rId23"/>
    <p:sldId id="368" r:id="rId24"/>
    <p:sldId id="268" r:id="rId25"/>
    <p:sldId id="37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64"/>
    <p:restoredTop sz="94657"/>
  </p:normalViewPr>
  <p:slideViewPr>
    <p:cSldViewPr snapToGrid="0" snapToObjects="1">
      <p:cViewPr varScale="1">
        <p:scale>
          <a:sx n="166" d="100"/>
          <a:sy n="166" d="100"/>
        </p:scale>
        <p:origin x="1176" y="192"/>
      </p:cViewPr>
      <p:guideLst>
        <p:guide orient="horz" pos="2160"/>
        <p:guide pos="2880"/>
      </p:guideLst>
    </p:cSldViewPr>
  </p:slideViewPr>
  <p:notesTextViewPr>
    <p:cViewPr>
      <p:scale>
        <a:sx n="100" d="100"/>
        <a:sy n="100" d="100"/>
      </p:scale>
      <p:origin x="0" y="0"/>
    </p:cViewPr>
  </p:notesTextViewPr>
  <p:sorterViewPr>
    <p:cViewPr>
      <p:scale>
        <a:sx n="1" d="1"/>
        <a:sy n="1" d="1"/>
      </p:scale>
      <p:origin x="0" y="27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CF3857-6B3C-0245-91F4-B7D6AA1B74F3}" type="datetimeFigureOut">
              <a:rPr lang="en-US" smtClean="0"/>
              <a:t>3/21/22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74A81E-8D83-1E4E-878F-EA1086622158}" type="slidenum">
              <a:rPr lang="en-US" smtClean="0"/>
              <a:t>‹#›</a:t>
            </a:fld>
            <a:endParaRPr lang="en-US"/>
          </a:p>
        </p:txBody>
      </p:sp>
    </p:spTree>
    <p:extLst>
      <p:ext uri="{BB962C8B-B14F-4D97-AF65-F5344CB8AC3E}">
        <p14:creationId xmlns:p14="http://schemas.microsoft.com/office/powerpoint/2010/main" val="38323663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BDA46B-7E43-2149-BF01-FC0692DA352F}" type="slidenum">
              <a:rPr lang="en-US" smtClean="0"/>
              <a:t>1</a:t>
            </a:fld>
            <a:endParaRPr lang="en-US" dirty="0"/>
          </a:p>
        </p:txBody>
      </p:sp>
    </p:spTree>
    <p:extLst>
      <p:ext uri="{BB962C8B-B14F-4D97-AF65-F5344CB8AC3E}">
        <p14:creationId xmlns:p14="http://schemas.microsoft.com/office/powerpoint/2010/main" val="58703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8C5B1-2F3E-3F49-8BD3-FD71583950B0}" type="slidenum">
              <a:rPr lang="en-US" smtClean="0"/>
              <a:t>15</a:t>
            </a:fld>
            <a:endParaRPr lang="en-US"/>
          </a:p>
        </p:txBody>
      </p:sp>
    </p:spTree>
    <p:extLst>
      <p:ext uri="{BB962C8B-B14F-4D97-AF65-F5344CB8AC3E}">
        <p14:creationId xmlns:p14="http://schemas.microsoft.com/office/powerpoint/2010/main" val="586584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7D89066-B520-F24E-B923-1418CB43853F}" type="datetimeFigureOut">
              <a:rPr lang="en-US" smtClean="0"/>
              <a:t>3/21/22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1606229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7D89066-B520-F24E-B923-1418CB43853F}" type="datetimeFigureOut">
              <a:rPr lang="en-US" smtClean="0"/>
              <a:t>3/21/22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689137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7D89066-B520-F24E-B923-1418CB43853F}" type="datetimeFigureOut">
              <a:rPr lang="en-US" smtClean="0"/>
              <a:t>3/21/22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2710755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7D89066-B520-F24E-B923-1418CB43853F}" type="datetimeFigureOut">
              <a:rPr lang="en-US" smtClean="0"/>
              <a:t>3/21/22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1768948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7D89066-B520-F24E-B923-1418CB43853F}" type="datetimeFigureOut">
              <a:rPr lang="en-US" smtClean="0"/>
              <a:t>3/21/22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134105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7D89066-B520-F24E-B923-1418CB43853F}" type="datetimeFigureOut">
              <a:rPr lang="en-US" smtClean="0"/>
              <a:t>3/21/22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3498953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7D89066-B520-F24E-B923-1418CB43853F}" type="datetimeFigureOut">
              <a:rPr lang="en-US" smtClean="0"/>
              <a:t>3/21/22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44321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7D89066-B520-F24E-B923-1418CB43853F}" type="datetimeFigureOut">
              <a:rPr lang="en-US" smtClean="0"/>
              <a:t>3/21/22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1830540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D89066-B520-F24E-B923-1418CB43853F}" type="datetimeFigureOut">
              <a:rPr lang="en-US" smtClean="0"/>
              <a:t>3/21/22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3683608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7D89066-B520-F24E-B923-1418CB43853F}" type="datetimeFigureOut">
              <a:rPr lang="en-US" smtClean="0"/>
              <a:t>3/21/22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3047953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7D89066-B520-F24E-B923-1418CB43853F}" type="datetimeFigureOut">
              <a:rPr lang="en-US" smtClean="0"/>
              <a:t>3/21/22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B096D-860C-284C-8557-D99918C9A935}" type="slidenum">
              <a:rPr lang="en-US" smtClean="0"/>
              <a:t>‹#›</a:t>
            </a:fld>
            <a:endParaRPr lang="en-US"/>
          </a:p>
        </p:txBody>
      </p:sp>
    </p:spTree>
    <p:extLst>
      <p:ext uri="{BB962C8B-B14F-4D97-AF65-F5344CB8AC3E}">
        <p14:creationId xmlns:p14="http://schemas.microsoft.com/office/powerpoint/2010/main" val="150672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D89066-B520-F24E-B923-1418CB43853F}" type="datetimeFigureOut">
              <a:rPr lang="en-US" smtClean="0"/>
              <a:t>3/21/22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BB096D-860C-284C-8557-D99918C9A935}" type="slidenum">
              <a:rPr lang="en-US" smtClean="0"/>
              <a:t>‹#›</a:t>
            </a:fld>
            <a:endParaRPr lang="en-US"/>
          </a:p>
        </p:txBody>
      </p:sp>
    </p:spTree>
    <p:extLst>
      <p:ext uri="{BB962C8B-B14F-4D97-AF65-F5344CB8AC3E}">
        <p14:creationId xmlns:p14="http://schemas.microsoft.com/office/powerpoint/2010/main" val="3010887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93/bja/aex002" TargetMode="External"/><Relationship Id="rId2" Type="http://schemas.openxmlformats.org/officeDocument/2006/relationships/hyperlink" Target="https://associationofanaesthetists-publications.onlinelibrary.wiley.com/doi/10.1111/anae.1413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93681"/>
            <a:ext cx="7772400" cy="1470025"/>
          </a:xfrm>
        </p:spPr>
        <p:txBody>
          <a:bodyPr>
            <a:noAutofit/>
          </a:bodyPr>
          <a:lstStyle/>
          <a:p>
            <a:r>
              <a:rPr lang="en-GB" sz="6000" b="1" dirty="0"/>
              <a:t>MANAGEMENT OF BREATHING : general guidelines</a:t>
            </a:r>
          </a:p>
        </p:txBody>
      </p:sp>
      <p:sp>
        <p:nvSpPr>
          <p:cNvPr id="3" name="Subtitle 2"/>
          <p:cNvSpPr>
            <a:spLocks noGrp="1"/>
          </p:cNvSpPr>
          <p:nvPr>
            <p:ph type="subTitle" idx="1"/>
          </p:nvPr>
        </p:nvSpPr>
        <p:spPr>
          <a:xfrm>
            <a:off x="1000896" y="4466337"/>
            <a:ext cx="6807200" cy="1752600"/>
          </a:xfrm>
        </p:spPr>
        <p:txBody>
          <a:bodyPr>
            <a:normAutofit lnSpcReduction="10000"/>
          </a:bodyPr>
          <a:lstStyle/>
          <a:p>
            <a:r>
              <a:rPr lang="en-US" sz="3000" b="1" dirty="0">
                <a:solidFill>
                  <a:srgbClr val="FF0000"/>
                </a:solidFill>
              </a:rPr>
              <a:t>PACU Breathing Learning and Teaching Resource</a:t>
            </a:r>
          </a:p>
          <a:p>
            <a:r>
              <a:rPr lang="en-GB" sz="4800" b="1" dirty="0">
                <a:solidFill>
                  <a:srgbClr val="FF0000"/>
                </a:solidFill>
                <a:latin typeface="+mj-lt"/>
              </a:rPr>
              <a:t> </a:t>
            </a:r>
          </a:p>
        </p:txBody>
      </p:sp>
      <p:pic>
        <p:nvPicPr>
          <p:cNvPr id="4" name="Picture 3" descr="barna_logo_colou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6496" y="89759"/>
            <a:ext cx="2671808" cy="886980"/>
          </a:xfrm>
          <a:prstGeom prst="rect">
            <a:avLst/>
          </a:prstGeom>
        </p:spPr>
      </p:pic>
      <p:sp>
        <p:nvSpPr>
          <p:cNvPr id="6" name="Rectangle 5">
            <a:extLst>
              <a:ext uri="{FF2B5EF4-FFF2-40B4-BE49-F238E27FC236}">
                <a16:creationId xmlns:a16="http://schemas.microsoft.com/office/drawing/2014/main" id="{78494BEA-6751-7D46-9C2C-F192FE6472E1}"/>
              </a:ext>
            </a:extLst>
          </p:cNvPr>
          <p:cNvSpPr/>
          <p:nvPr/>
        </p:nvSpPr>
        <p:spPr>
          <a:xfrm>
            <a:off x="6185684" y="5770602"/>
            <a:ext cx="1586716" cy="369332"/>
          </a:xfrm>
          <a:prstGeom prst="rect">
            <a:avLst/>
          </a:prstGeom>
        </p:spPr>
        <p:txBody>
          <a:bodyPr wrap="none">
            <a:spAutoFit/>
          </a:bodyPr>
          <a:lstStyle/>
          <a:p>
            <a:r>
              <a:rPr lang="en-GB" b="1" dirty="0">
                <a:sym typeface="Symbol" pitchFamily="2" charset="2"/>
              </a:rPr>
              <a:t></a:t>
            </a:r>
            <a:r>
              <a:rPr lang="en-GB" b="1" dirty="0"/>
              <a:t>BARNA.2022</a:t>
            </a:r>
            <a:endParaRPr lang="en-GB" dirty="0"/>
          </a:p>
        </p:txBody>
      </p:sp>
      <p:sp>
        <p:nvSpPr>
          <p:cNvPr id="7" name="Rectangle 6">
            <a:extLst>
              <a:ext uri="{FF2B5EF4-FFF2-40B4-BE49-F238E27FC236}">
                <a16:creationId xmlns:a16="http://schemas.microsoft.com/office/drawing/2014/main" id="{98C53415-09D8-FA4E-AC16-23420D3E4D2C}"/>
              </a:ext>
            </a:extLst>
          </p:cNvPr>
          <p:cNvSpPr/>
          <p:nvPr/>
        </p:nvSpPr>
        <p:spPr>
          <a:xfrm>
            <a:off x="362857" y="5589369"/>
            <a:ext cx="4572000" cy="523220"/>
          </a:xfrm>
          <a:prstGeom prst="rect">
            <a:avLst/>
          </a:prstGeom>
        </p:spPr>
        <p:txBody>
          <a:bodyPr>
            <a:spAutoFit/>
          </a:bodyPr>
          <a:lstStyle/>
          <a:p>
            <a:r>
              <a:rPr lang="en-US" sz="1400" dirty="0"/>
              <a:t>All images purchased from </a:t>
            </a:r>
          </a:p>
          <a:p>
            <a:r>
              <a:rPr lang="en-US" sz="1400" dirty="0"/>
              <a:t>Shutterstock unless otherwise stated.</a:t>
            </a:r>
          </a:p>
        </p:txBody>
      </p:sp>
    </p:spTree>
    <p:extLst>
      <p:ext uri="{BB962C8B-B14F-4D97-AF65-F5344CB8AC3E}">
        <p14:creationId xmlns:p14="http://schemas.microsoft.com/office/powerpoint/2010/main" val="2837433662"/>
      </p:ext>
    </p:extLst>
  </p:cSld>
  <p:clrMapOvr>
    <a:masterClrMapping/>
  </p:clrMapOvr>
  <mc:AlternateContent xmlns:mc="http://schemas.openxmlformats.org/markup-compatibility/2006" xmlns:p14="http://schemas.microsoft.com/office/powerpoint/2010/main">
    <mc:Choice Requires="p14">
      <p:transition spd="slow" p14:dur="2000" advTm="33050"/>
    </mc:Choice>
    <mc:Fallback xmlns="">
      <p:transition spd="slow" advTm="3305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406" y="-34787"/>
            <a:ext cx="8229600" cy="1143000"/>
          </a:xfrm>
        </p:spPr>
        <p:txBody>
          <a:bodyPr/>
          <a:lstStyle/>
          <a:p>
            <a:r>
              <a:rPr lang="en-US" b="1" dirty="0"/>
              <a:t>Use of incentive spirometer</a:t>
            </a:r>
          </a:p>
        </p:txBody>
      </p:sp>
      <p:sp>
        <p:nvSpPr>
          <p:cNvPr id="3" name="Content Placeholder 2"/>
          <p:cNvSpPr>
            <a:spLocks noGrp="1"/>
          </p:cNvSpPr>
          <p:nvPr>
            <p:ph idx="1"/>
          </p:nvPr>
        </p:nvSpPr>
        <p:spPr>
          <a:xfrm>
            <a:off x="111014" y="927847"/>
            <a:ext cx="8778875" cy="5556250"/>
          </a:xfrm>
        </p:spPr>
        <p:txBody>
          <a:bodyPr>
            <a:normAutofit fontScale="85000" lnSpcReduction="20000"/>
          </a:bodyPr>
          <a:lstStyle/>
          <a:p>
            <a:r>
              <a:rPr lang="en-US" sz="2800" dirty="0"/>
              <a:t>This device will keep the lungs well-inflated and healthy</a:t>
            </a:r>
          </a:p>
          <a:p>
            <a:pPr marL="0" indent="0">
              <a:buNone/>
            </a:pPr>
            <a:endParaRPr lang="en-US" sz="2800" dirty="0"/>
          </a:p>
          <a:p>
            <a:r>
              <a:rPr lang="en-US" sz="2800" dirty="0"/>
              <a:t>It is useful where patients are too sore </a:t>
            </a:r>
          </a:p>
          <a:p>
            <a:pPr marL="0" indent="0">
              <a:buNone/>
            </a:pPr>
            <a:r>
              <a:rPr lang="en-US" sz="2800" dirty="0"/>
              <a:t>     to take deep breaths </a:t>
            </a:r>
          </a:p>
          <a:p>
            <a:pPr marL="0" indent="0">
              <a:buNone/>
            </a:pPr>
            <a:r>
              <a:rPr lang="en-US" sz="2800" dirty="0"/>
              <a:t>     [post chest or abdominal surgery]</a:t>
            </a:r>
          </a:p>
          <a:p>
            <a:pPr marL="0" indent="0">
              <a:buNone/>
            </a:pPr>
            <a:endParaRPr lang="en-US" sz="2800" dirty="0"/>
          </a:p>
          <a:p>
            <a:r>
              <a:rPr lang="en-US" sz="2800" dirty="0"/>
              <a:t>By holding the spirometer piece in the mouth </a:t>
            </a:r>
          </a:p>
          <a:p>
            <a:pPr marL="0" indent="0">
              <a:buNone/>
            </a:pPr>
            <a:r>
              <a:rPr lang="en-US" sz="2800" dirty="0"/>
              <a:t>     and exhaling, inhaling, the piece in the </a:t>
            </a:r>
          </a:p>
          <a:p>
            <a:pPr marL="0" indent="0">
              <a:buNone/>
            </a:pPr>
            <a:r>
              <a:rPr lang="en-US" sz="2800" dirty="0"/>
              <a:t>     spirometer will rise</a:t>
            </a:r>
          </a:p>
          <a:p>
            <a:pPr marL="0" indent="0">
              <a:buNone/>
            </a:pPr>
            <a:endParaRPr lang="en-US" sz="2800" dirty="0"/>
          </a:p>
          <a:p>
            <a:r>
              <a:rPr lang="en-US" sz="2800" dirty="0"/>
              <a:t>The aim is for the piece to rise as high as possible</a:t>
            </a:r>
          </a:p>
          <a:p>
            <a:pPr marL="0" indent="0">
              <a:buNone/>
            </a:pPr>
            <a:endParaRPr lang="en-US" sz="2800" dirty="0"/>
          </a:p>
          <a:p>
            <a:r>
              <a:rPr lang="en-US" sz="2800" dirty="0"/>
              <a:t>This device is useful for the longer term recovery period but can be used in PACU with the patient holding a pillow tightly to the belly to </a:t>
            </a:r>
            <a:r>
              <a:rPr lang="en-US" sz="2800" dirty="0" err="1"/>
              <a:t>minimise</a:t>
            </a:r>
            <a:r>
              <a:rPr lang="en-US" sz="2800" dirty="0"/>
              <a:t> discomfort in thoracic/abdominal surgery</a:t>
            </a:r>
          </a:p>
          <a:p>
            <a:endParaRPr lang="en-US" dirty="0"/>
          </a:p>
        </p:txBody>
      </p:sp>
      <p:pic>
        <p:nvPicPr>
          <p:cNvPr id="5" name="Picture 4">
            <a:extLst>
              <a:ext uri="{FF2B5EF4-FFF2-40B4-BE49-F238E27FC236}">
                <a16:creationId xmlns:a16="http://schemas.microsoft.com/office/drawing/2014/main" id="{2CA0301F-00CB-0242-82BC-47EB4718DB56}"/>
              </a:ext>
            </a:extLst>
          </p:cNvPr>
          <p:cNvPicPr>
            <a:picLocks noChangeAspect="1"/>
          </p:cNvPicPr>
          <p:nvPr/>
        </p:nvPicPr>
        <p:blipFill>
          <a:blip r:embed="rId2"/>
          <a:stretch>
            <a:fillRect/>
          </a:stretch>
        </p:blipFill>
        <p:spPr>
          <a:xfrm>
            <a:off x="6306542" y="1463040"/>
            <a:ext cx="2583347" cy="3104984"/>
          </a:xfrm>
          <a:prstGeom prst="rect">
            <a:avLst/>
          </a:prstGeom>
        </p:spPr>
      </p:pic>
      <p:pic>
        <p:nvPicPr>
          <p:cNvPr id="6" name="Picture 5" descr="barna_logo_colour.jpg">
            <a:extLst>
              <a:ext uri="{FF2B5EF4-FFF2-40B4-BE49-F238E27FC236}">
                <a16:creationId xmlns:a16="http://schemas.microsoft.com/office/drawing/2014/main" id="{82346675-57A6-6749-93AE-FC1AE50082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215" y="6269351"/>
            <a:ext cx="1293738" cy="429492"/>
          </a:xfrm>
          <a:prstGeom prst="rect">
            <a:avLst/>
          </a:prstGeom>
        </p:spPr>
      </p:pic>
    </p:spTree>
    <p:extLst>
      <p:ext uri="{BB962C8B-B14F-4D97-AF65-F5344CB8AC3E}">
        <p14:creationId xmlns:p14="http://schemas.microsoft.com/office/powerpoint/2010/main" val="829142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8F53B-8C36-6D46-AFDF-4954A1B414FA}"/>
              </a:ext>
            </a:extLst>
          </p:cNvPr>
          <p:cNvSpPr>
            <a:spLocks noGrp="1"/>
          </p:cNvSpPr>
          <p:nvPr>
            <p:ph type="title"/>
          </p:nvPr>
        </p:nvSpPr>
        <p:spPr/>
        <p:txBody>
          <a:bodyPr>
            <a:normAutofit fontScale="90000"/>
          </a:bodyPr>
          <a:lstStyle/>
          <a:p>
            <a:r>
              <a:rPr lang="en-US" b="1" dirty="0"/>
              <a:t>Use of Continuous Positive Airway Pressure</a:t>
            </a:r>
          </a:p>
        </p:txBody>
      </p:sp>
      <p:sp>
        <p:nvSpPr>
          <p:cNvPr id="3" name="Content Placeholder 2">
            <a:extLst>
              <a:ext uri="{FF2B5EF4-FFF2-40B4-BE49-F238E27FC236}">
                <a16:creationId xmlns:a16="http://schemas.microsoft.com/office/drawing/2014/main" id="{D597D1B5-5B03-174C-B19E-5BB7FC82B734}"/>
              </a:ext>
            </a:extLst>
          </p:cNvPr>
          <p:cNvSpPr>
            <a:spLocks noGrp="1"/>
          </p:cNvSpPr>
          <p:nvPr>
            <p:ph idx="1"/>
          </p:nvPr>
        </p:nvSpPr>
        <p:spPr>
          <a:xfrm>
            <a:off x="457199" y="1600200"/>
            <a:ext cx="8424407" cy="5078896"/>
          </a:xfrm>
        </p:spPr>
        <p:txBody>
          <a:bodyPr>
            <a:normAutofit/>
          </a:bodyPr>
          <a:lstStyle/>
          <a:p>
            <a:pPr marL="0" indent="0" algn="ctr">
              <a:buNone/>
            </a:pPr>
            <a:r>
              <a:rPr lang="en-US" sz="2800" dirty="0"/>
              <a:t>CPAP = continuous positive airways pressure</a:t>
            </a:r>
          </a:p>
          <a:p>
            <a:pPr marL="0" indent="0" algn="ctr">
              <a:buNone/>
            </a:pPr>
            <a:r>
              <a:rPr lang="en-US" sz="2800" dirty="0"/>
              <a:t>The patient breathes out against a pressure valve which helps open up the airways and keeps alveoli open at end of expiration</a:t>
            </a:r>
          </a:p>
          <a:p>
            <a:pPr marL="0" indent="0" algn="ctr">
              <a:buNone/>
            </a:pPr>
            <a:r>
              <a:rPr lang="en-US" sz="2800" dirty="0"/>
              <a:t>CPAP masks are uncomfortable and the patient will need encouragement to wear one</a:t>
            </a:r>
          </a:p>
          <a:p>
            <a:pPr marL="0" indent="0" algn="ctr">
              <a:buNone/>
            </a:pPr>
            <a:r>
              <a:rPr lang="en-US" sz="2800" dirty="0"/>
              <a:t>CPAP opens up airways to receive oxygen and avoid atelectasis</a:t>
            </a:r>
          </a:p>
          <a:p>
            <a:pPr marL="0" indent="0" algn="ctr">
              <a:buNone/>
            </a:pPr>
            <a:r>
              <a:rPr lang="en-US" sz="2800" dirty="0"/>
              <a:t>CPAP is very effective in elimination of C0</a:t>
            </a:r>
            <a:r>
              <a:rPr lang="en-US" sz="2800" baseline="-25000" dirty="0"/>
              <a:t>2</a:t>
            </a:r>
            <a:r>
              <a:rPr lang="en-US" sz="2800" dirty="0"/>
              <a:t> and avoiding hypercarbia</a:t>
            </a:r>
            <a:endParaRPr lang="en-US" sz="2800" baseline="-25000" dirty="0"/>
          </a:p>
          <a:p>
            <a:endParaRPr lang="en-US" dirty="0"/>
          </a:p>
        </p:txBody>
      </p:sp>
    </p:spTree>
    <p:extLst>
      <p:ext uri="{BB962C8B-B14F-4D97-AF65-F5344CB8AC3E}">
        <p14:creationId xmlns:p14="http://schemas.microsoft.com/office/powerpoint/2010/main" val="2404903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sz="7200" b="1" dirty="0"/>
              <a:t>When things go wrong </a:t>
            </a:r>
          </a:p>
          <a:p>
            <a:r>
              <a:rPr lang="en-US" sz="7200" b="1" dirty="0"/>
              <a:t>3 stage management guidelines </a:t>
            </a:r>
          </a:p>
        </p:txBody>
      </p:sp>
    </p:spTree>
    <p:extLst>
      <p:ext uri="{BB962C8B-B14F-4D97-AF65-F5344CB8AC3E}">
        <p14:creationId xmlns:p14="http://schemas.microsoft.com/office/powerpoint/2010/main" val="3335698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things go wrong….</a:t>
            </a:r>
          </a:p>
        </p:txBody>
      </p:sp>
      <p:sp>
        <p:nvSpPr>
          <p:cNvPr id="3" name="Content Placeholder 2"/>
          <p:cNvSpPr>
            <a:spLocks noGrp="1"/>
          </p:cNvSpPr>
          <p:nvPr>
            <p:ph idx="1"/>
          </p:nvPr>
        </p:nvSpPr>
        <p:spPr/>
        <p:txBody>
          <a:bodyPr>
            <a:normAutofit/>
          </a:bodyPr>
          <a:lstStyle/>
          <a:p>
            <a:pPr marL="0" indent="0" algn="ctr">
              <a:buNone/>
            </a:pPr>
            <a:r>
              <a:rPr lang="en-US" sz="2800" dirty="0"/>
              <a:t>Most patients enjoy a ‘normal’ recovery </a:t>
            </a:r>
          </a:p>
          <a:p>
            <a:pPr marL="0" indent="0" algn="ctr">
              <a:buNone/>
            </a:pPr>
            <a:endParaRPr lang="en-US" sz="2800" dirty="0"/>
          </a:p>
          <a:p>
            <a:pPr marL="0" indent="0" algn="ctr">
              <a:buNone/>
            </a:pPr>
            <a:r>
              <a:rPr lang="en-US" sz="2800" dirty="0"/>
              <a:t>However, respiratory insufficiency is a constant risk, and complications set in fast</a:t>
            </a:r>
          </a:p>
          <a:p>
            <a:pPr marL="0" indent="0" algn="ctr">
              <a:buNone/>
            </a:pPr>
            <a:endParaRPr lang="en-US" sz="2800" dirty="0"/>
          </a:p>
          <a:p>
            <a:pPr marL="0" indent="0" algn="ctr">
              <a:buNone/>
            </a:pPr>
            <a:r>
              <a:rPr lang="en-US" sz="2800" dirty="0"/>
              <a:t>Meticulous and ongoing assessment is essential</a:t>
            </a:r>
          </a:p>
          <a:p>
            <a:pPr marL="0" indent="0" algn="ctr">
              <a:buNone/>
            </a:pPr>
            <a:endParaRPr lang="en-US" sz="2800" dirty="0"/>
          </a:p>
          <a:p>
            <a:pPr marL="0" indent="0" algn="ctr">
              <a:buNone/>
            </a:pPr>
            <a:r>
              <a:rPr lang="en-US" sz="2800" dirty="0"/>
              <a:t> Risk appraisal allows practitioner to be on the alert for problems</a:t>
            </a:r>
          </a:p>
          <a:p>
            <a:pPr marL="0" indent="0">
              <a:buNone/>
            </a:pPr>
            <a:endParaRPr lang="en-US" dirty="0"/>
          </a:p>
        </p:txBody>
      </p:sp>
      <p:pic>
        <p:nvPicPr>
          <p:cNvPr id="4" name="Picture 3" descr="barna_logo_colour.jpg">
            <a:extLst>
              <a:ext uri="{FF2B5EF4-FFF2-40B4-BE49-F238E27FC236}">
                <a16:creationId xmlns:a16="http://schemas.microsoft.com/office/drawing/2014/main" id="{B316BE58-8680-DC43-96E4-086D98D732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2697239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7944C-ECD5-ED45-A591-405A0DDE8EC4}"/>
              </a:ext>
            </a:extLst>
          </p:cNvPr>
          <p:cNvSpPr>
            <a:spLocks noGrp="1"/>
          </p:cNvSpPr>
          <p:nvPr>
            <p:ph type="title"/>
          </p:nvPr>
        </p:nvSpPr>
        <p:spPr>
          <a:xfrm>
            <a:off x="457200" y="-107576"/>
            <a:ext cx="8229600" cy="1143000"/>
          </a:xfrm>
        </p:spPr>
        <p:txBody>
          <a:bodyPr/>
          <a:lstStyle/>
          <a:p>
            <a:r>
              <a:rPr lang="en-US" b="1" dirty="0"/>
              <a:t>Risk appraisal</a:t>
            </a:r>
          </a:p>
        </p:txBody>
      </p:sp>
      <p:sp>
        <p:nvSpPr>
          <p:cNvPr id="3" name="Content Placeholder 2">
            <a:extLst>
              <a:ext uri="{FF2B5EF4-FFF2-40B4-BE49-F238E27FC236}">
                <a16:creationId xmlns:a16="http://schemas.microsoft.com/office/drawing/2014/main" id="{3C968439-897D-7045-AF68-887AE4DE4EB3}"/>
              </a:ext>
            </a:extLst>
          </p:cNvPr>
          <p:cNvSpPr>
            <a:spLocks noGrp="1"/>
          </p:cNvSpPr>
          <p:nvPr>
            <p:ph idx="1"/>
          </p:nvPr>
        </p:nvSpPr>
        <p:spPr>
          <a:xfrm>
            <a:off x="118334" y="1035424"/>
            <a:ext cx="9025666" cy="5645075"/>
          </a:xfrm>
        </p:spPr>
        <p:txBody>
          <a:bodyPr>
            <a:normAutofit lnSpcReduction="10000"/>
          </a:bodyPr>
          <a:lstStyle/>
          <a:p>
            <a:pPr marL="0" indent="0">
              <a:buNone/>
            </a:pPr>
            <a:r>
              <a:rPr lang="en-US" sz="2000" dirty="0"/>
              <a:t>Gather information about the patient’s respiratory status from- </a:t>
            </a:r>
          </a:p>
          <a:p>
            <a:r>
              <a:rPr lang="en-US" sz="2000" dirty="0" err="1"/>
              <a:t>Anaesthetic</a:t>
            </a:r>
            <a:r>
              <a:rPr lang="en-US" sz="2000" dirty="0"/>
              <a:t> handover </a:t>
            </a:r>
          </a:p>
          <a:p>
            <a:r>
              <a:rPr lang="en-US" sz="2000" dirty="0" err="1"/>
              <a:t>Anaesthetic</a:t>
            </a:r>
            <a:r>
              <a:rPr lang="en-US" sz="2000" dirty="0"/>
              <a:t> chart</a:t>
            </a:r>
          </a:p>
          <a:p>
            <a:r>
              <a:rPr lang="en-US" sz="2000" dirty="0"/>
              <a:t>Patient notes</a:t>
            </a:r>
          </a:p>
          <a:p>
            <a:pPr marL="0" indent="0">
              <a:buNone/>
            </a:pPr>
            <a:endParaRPr lang="en-US" sz="2000" dirty="0"/>
          </a:p>
          <a:p>
            <a:pPr marL="0" indent="0">
              <a:buNone/>
            </a:pPr>
            <a:r>
              <a:rPr lang="en-US" sz="2000" dirty="0"/>
              <a:t>Incorporate the above evidence into a risk appraisal – </a:t>
            </a:r>
          </a:p>
          <a:p>
            <a:pPr marL="0" indent="0">
              <a:buNone/>
            </a:pPr>
            <a:r>
              <a:rPr lang="en-US" sz="2000" dirty="0"/>
              <a:t>-    History of respiratory disease?</a:t>
            </a:r>
          </a:p>
          <a:p>
            <a:pPr>
              <a:buFontTx/>
              <a:buChar char="-"/>
            </a:pPr>
            <a:r>
              <a:rPr lang="en-US" sz="2000" dirty="0"/>
              <a:t>Length of time and position on operating table?</a:t>
            </a:r>
          </a:p>
          <a:p>
            <a:pPr>
              <a:buFontTx/>
              <a:buChar char="-"/>
            </a:pPr>
            <a:r>
              <a:rPr lang="en-US" sz="2000" dirty="0"/>
              <a:t>Use of ventilation?</a:t>
            </a:r>
          </a:p>
          <a:p>
            <a:pPr>
              <a:buFontTx/>
              <a:buChar char="-"/>
            </a:pPr>
            <a:r>
              <a:rPr lang="en-US" sz="2000" dirty="0"/>
              <a:t>Drug mix – timings for opioids?</a:t>
            </a:r>
          </a:p>
          <a:p>
            <a:pPr>
              <a:buFontTx/>
              <a:buChar char="-"/>
            </a:pPr>
            <a:r>
              <a:rPr lang="en-US" sz="2000" dirty="0"/>
              <a:t>Age – elderly?</a:t>
            </a:r>
          </a:p>
          <a:p>
            <a:pPr>
              <a:buFontTx/>
              <a:buChar char="-"/>
            </a:pPr>
            <a:r>
              <a:rPr lang="en-US" sz="2000" dirty="0"/>
              <a:t>Smoker?</a:t>
            </a:r>
          </a:p>
          <a:p>
            <a:pPr>
              <a:buFontTx/>
              <a:buChar char="-"/>
            </a:pPr>
            <a:r>
              <a:rPr lang="en-US" sz="2000" dirty="0"/>
              <a:t>Weight – obese?</a:t>
            </a:r>
          </a:p>
          <a:p>
            <a:pPr marL="0" indent="0">
              <a:buNone/>
            </a:pPr>
            <a:endParaRPr lang="en-US" sz="2000" dirty="0"/>
          </a:p>
          <a:p>
            <a:pPr marL="0" indent="0">
              <a:buNone/>
            </a:pPr>
            <a:r>
              <a:rPr lang="en-US" sz="2000" dirty="0"/>
              <a:t>The greater the number of risk factors, the greater chance of complications…. Be ready!</a:t>
            </a:r>
          </a:p>
          <a:p>
            <a:pPr>
              <a:buFontTx/>
              <a:buChar char="-"/>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pic>
        <p:nvPicPr>
          <p:cNvPr id="4" name="Picture 3" descr="barna_logo_colour.jpg">
            <a:extLst>
              <a:ext uri="{FF2B5EF4-FFF2-40B4-BE49-F238E27FC236}">
                <a16:creationId xmlns:a16="http://schemas.microsoft.com/office/drawing/2014/main" id="{5CA0CC9C-FA6B-594C-8A8D-EDA2B65530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4136408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0" y="656192"/>
            <a:ext cx="8831484" cy="6790992"/>
          </a:xfrm>
        </p:spPr>
        <p:txBody>
          <a:bodyPr>
            <a:normAutofit fontScale="40000" lnSpcReduction="20000"/>
          </a:bodyPr>
          <a:lstStyle/>
          <a:p>
            <a:pPr marL="0" indent="0" algn="ctr">
              <a:lnSpc>
                <a:spcPct val="110000"/>
              </a:lnSpc>
              <a:buNone/>
            </a:pPr>
            <a:endParaRPr lang="en-GB" sz="2800" b="1" dirty="0">
              <a:latin typeface="Arial" charset="0"/>
              <a:cs typeface="Arial" charset="0"/>
            </a:endParaRPr>
          </a:p>
          <a:p>
            <a:pPr eaLnBrk="1" hangingPunct="1">
              <a:lnSpc>
                <a:spcPct val="90000"/>
              </a:lnSpc>
            </a:pPr>
            <a:endParaRPr lang="en-GB" sz="4000" b="1" dirty="0">
              <a:solidFill>
                <a:srgbClr val="FF0000"/>
              </a:solidFill>
              <a:latin typeface="Arial" charset="0"/>
              <a:cs typeface="Arial" charset="0"/>
            </a:endParaRPr>
          </a:p>
          <a:p>
            <a:pPr marL="0" indent="0" eaLnBrk="1" hangingPunct="1">
              <a:lnSpc>
                <a:spcPct val="90000"/>
              </a:lnSpc>
              <a:buNone/>
            </a:pPr>
            <a:endParaRPr lang="en-GB" sz="2000" dirty="0">
              <a:latin typeface="Arial" charset="0"/>
              <a:cs typeface="Arial" charset="0"/>
            </a:endParaRPr>
          </a:p>
          <a:p>
            <a:pPr marL="0" indent="0" algn="ctr" eaLnBrk="1" hangingPunct="1">
              <a:lnSpc>
                <a:spcPct val="90000"/>
              </a:lnSpc>
              <a:buNone/>
            </a:pPr>
            <a:r>
              <a:rPr lang="en-GB" sz="6400" b="1" dirty="0">
                <a:solidFill>
                  <a:srgbClr val="C00000"/>
                </a:solidFill>
                <a:latin typeface="Arial" charset="0"/>
                <a:cs typeface="Arial" charset="0"/>
              </a:rPr>
              <a:t>1.</a:t>
            </a:r>
          </a:p>
          <a:p>
            <a:pPr marL="0" indent="0" algn="ctr" eaLnBrk="1" hangingPunct="1">
              <a:lnSpc>
                <a:spcPct val="90000"/>
              </a:lnSpc>
              <a:buNone/>
            </a:pPr>
            <a:r>
              <a:rPr lang="en-GB" sz="6400" b="1" dirty="0">
                <a:latin typeface="Arial" charset="0"/>
                <a:cs typeface="Arial" charset="0"/>
              </a:rPr>
              <a:t>Airway* : Breathing </a:t>
            </a:r>
            <a:r>
              <a:rPr lang="en-GB" sz="6400" dirty="0">
                <a:latin typeface="Arial" charset="0"/>
                <a:cs typeface="Arial" charset="0"/>
              </a:rPr>
              <a:t>management</a:t>
            </a:r>
          </a:p>
          <a:p>
            <a:pPr marL="0" indent="0" algn="ctr">
              <a:lnSpc>
                <a:spcPct val="90000"/>
              </a:lnSpc>
              <a:buNone/>
            </a:pPr>
            <a:r>
              <a:rPr lang="en-GB" sz="6400" dirty="0">
                <a:latin typeface="Arial" charset="0"/>
                <a:cs typeface="Arial" charset="0"/>
              </a:rPr>
              <a:t>Airway support : Increase oxygen : Stir up regime </a:t>
            </a:r>
          </a:p>
          <a:p>
            <a:pPr marL="0" indent="0" algn="ctr">
              <a:lnSpc>
                <a:spcPct val="90000"/>
              </a:lnSpc>
              <a:buNone/>
            </a:pPr>
            <a:endParaRPr lang="en-GB" sz="6400" i="1" dirty="0">
              <a:latin typeface="Arial" charset="0"/>
              <a:cs typeface="Arial" charset="0"/>
            </a:endParaRPr>
          </a:p>
          <a:p>
            <a:pPr marL="0" indent="0" algn="ctr" eaLnBrk="1" hangingPunct="1">
              <a:lnSpc>
                <a:spcPct val="90000"/>
              </a:lnSpc>
              <a:buNone/>
            </a:pPr>
            <a:r>
              <a:rPr lang="en-GB" sz="6400" b="1" dirty="0">
                <a:solidFill>
                  <a:srgbClr val="C00000"/>
                </a:solidFill>
                <a:latin typeface="Arial" charset="0"/>
                <a:cs typeface="Arial" charset="0"/>
              </a:rPr>
              <a:t>2.</a:t>
            </a:r>
          </a:p>
          <a:p>
            <a:pPr marL="0" indent="0" algn="ctr" eaLnBrk="1" hangingPunct="1">
              <a:lnSpc>
                <a:spcPct val="90000"/>
              </a:lnSpc>
              <a:buNone/>
            </a:pPr>
            <a:r>
              <a:rPr lang="en-GB" sz="6400" dirty="0">
                <a:latin typeface="Arial" charset="0"/>
                <a:cs typeface="Arial" charset="0"/>
              </a:rPr>
              <a:t>Positive pressure </a:t>
            </a:r>
            <a:r>
              <a:rPr lang="en-GB" sz="6400" b="1" dirty="0">
                <a:latin typeface="Arial" charset="0"/>
                <a:cs typeface="Arial" charset="0"/>
              </a:rPr>
              <a:t>ventilation  </a:t>
            </a:r>
          </a:p>
          <a:p>
            <a:pPr marL="0" indent="0" algn="ctr" eaLnBrk="1" hangingPunct="1">
              <a:lnSpc>
                <a:spcPct val="90000"/>
              </a:lnSpc>
              <a:buNone/>
            </a:pPr>
            <a:r>
              <a:rPr lang="en-GB" sz="6400" dirty="0">
                <a:latin typeface="Arial" charset="0"/>
                <a:cs typeface="Arial" charset="0"/>
              </a:rPr>
              <a:t>Oxygen forced into lungs with bag-valve-mask</a:t>
            </a:r>
          </a:p>
          <a:p>
            <a:pPr marL="0" indent="0" algn="ctr" eaLnBrk="1" hangingPunct="1">
              <a:lnSpc>
                <a:spcPct val="90000"/>
              </a:lnSpc>
              <a:buNone/>
            </a:pPr>
            <a:endParaRPr lang="en-GB" sz="6400" dirty="0">
              <a:latin typeface="Arial" charset="0"/>
              <a:cs typeface="Arial" charset="0"/>
            </a:endParaRPr>
          </a:p>
          <a:p>
            <a:pPr marL="0" indent="0" algn="ctr" eaLnBrk="1" hangingPunct="1">
              <a:lnSpc>
                <a:spcPct val="90000"/>
              </a:lnSpc>
              <a:buNone/>
            </a:pPr>
            <a:r>
              <a:rPr lang="en-GB" sz="6400" b="1" dirty="0">
                <a:solidFill>
                  <a:srgbClr val="C00000"/>
                </a:solidFill>
                <a:latin typeface="Arial" charset="0"/>
                <a:cs typeface="Arial" charset="0"/>
              </a:rPr>
              <a:t>3.</a:t>
            </a:r>
          </a:p>
          <a:p>
            <a:pPr marL="0" indent="0" algn="ctr" eaLnBrk="1" hangingPunct="1">
              <a:lnSpc>
                <a:spcPct val="90000"/>
              </a:lnSpc>
              <a:buNone/>
            </a:pPr>
            <a:r>
              <a:rPr lang="en-GB" sz="6400" b="1" dirty="0">
                <a:latin typeface="Arial" charset="0"/>
                <a:cs typeface="Arial" charset="0"/>
              </a:rPr>
              <a:t>Intubation</a:t>
            </a:r>
            <a:r>
              <a:rPr lang="en-GB" sz="6400" dirty="0">
                <a:latin typeface="Arial" charset="0"/>
                <a:cs typeface="Arial" charset="0"/>
              </a:rPr>
              <a:t> and ventilation</a:t>
            </a:r>
          </a:p>
          <a:p>
            <a:pPr marL="0" indent="0" eaLnBrk="1" hangingPunct="1">
              <a:lnSpc>
                <a:spcPct val="90000"/>
              </a:lnSpc>
              <a:buNone/>
            </a:pPr>
            <a:endParaRPr lang="en-GB" sz="6400" dirty="0">
              <a:latin typeface="Arial" charset="0"/>
              <a:cs typeface="Arial" charset="0"/>
            </a:endParaRPr>
          </a:p>
          <a:p>
            <a:pPr marL="0" indent="0" algn="ctr" eaLnBrk="1" hangingPunct="1">
              <a:lnSpc>
                <a:spcPct val="90000"/>
              </a:lnSpc>
              <a:buNone/>
            </a:pPr>
            <a:r>
              <a:rPr lang="en-GB" sz="6400" i="1" dirty="0">
                <a:latin typeface="Arial" charset="0"/>
                <a:cs typeface="Arial" charset="0"/>
              </a:rPr>
              <a:t>Monitor SaO</a:t>
            </a:r>
            <a:r>
              <a:rPr lang="en-GB" sz="6400" i="1" baseline="-25000" dirty="0">
                <a:latin typeface="Arial" charset="0"/>
                <a:cs typeface="Arial" charset="0"/>
              </a:rPr>
              <a:t>2</a:t>
            </a:r>
            <a:r>
              <a:rPr lang="en-GB" sz="6400" i="1" dirty="0">
                <a:latin typeface="Arial" charset="0"/>
                <a:cs typeface="Arial" charset="0"/>
              </a:rPr>
              <a:t>, ECG, BP  [Auscultate lungs, CXR, ABGs]</a:t>
            </a:r>
          </a:p>
          <a:p>
            <a:pPr marL="0" indent="0" algn="ctr" eaLnBrk="1" hangingPunct="1">
              <a:lnSpc>
                <a:spcPct val="90000"/>
              </a:lnSpc>
              <a:buNone/>
            </a:pPr>
            <a:endParaRPr lang="en-GB" sz="6400" b="1" i="1" dirty="0">
              <a:latin typeface="Arial" charset="0"/>
              <a:cs typeface="Arial" charset="0"/>
            </a:endParaRPr>
          </a:p>
          <a:p>
            <a:pPr marL="0" indent="0" algn="ctr">
              <a:lnSpc>
                <a:spcPct val="90000"/>
              </a:lnSpc>
              <a:buNone/>
            </a:pPr>
            <a:r>
              <a:rPr lang="en-GB" sz="4000" dirty="0">
                <a:latin typeface="Arial" charset="0"/>
                <a:cs typeface="Arial" charset="0"/>
              </a:rPr>
              <a:t>*</a:t>
            </a:r>
            <a:r>
              <a:rPr lang="en-GB" sz="4000" i="1" dirty="0">
                <a:latin typeface="Arial" charset="0"/>
                <a:cs typeface="Arial" charset="0"/>
              </a:rPr>
              <a:t>[refer to Airway Management PPP for more detail]</a:t>
            </a:r>
          </a:p>
          <a:p>
            <a:pPr marL="0" indent="0" algn="ctr" eaLnBrk="1" hangingPunct="1">
              <a:lnSpc>
                <a:spcPct val="90000"/>
              </a:lnSpc>
              <a:buNone/>
            </a:pPr>
            <a:endParaRPr lang="en-GB" sz="9600" dirty="0">
              <a:latin typeface="Arial" charset="0"/>
              <a:cs typeface="Arial" charset="0"/>
            </a:endParaRPr>
          </a:p>
          <a:p>
            <a:pPr marL="0" indent="0" eaLnBrk="1" hangingPunct="1">
              <a:lnSpc>
                <a:spcPct val="90000"/>
              </a:lnSpc>
              <a:buNone/>
            </a:pPr>
            <a:r>
              <a:rPr lang="en-GB" altLang="ja-JP" sz="6400" b="1" dirty="0">
                <a:latin typeface="Arial" charset="0"/>
                <a:cs typeface="Arial" charset="0"/>
              </a:rPr>
              <a:t>    </a:t>
            </a:r>
            <a:endParaRPr lang="en-GB" sz="9600" dirty="0">
              <a:latin typeface="Arial" charset="0"/>
              <a:cs typeface="Arial" charset="0"/>
            </a:endParaRPr>
          </a:p>
          <a:p>
            <a:pPr marL="0" indent="0" algn="ctr">
              <a:lnSpc>
                <a:spcPct val="110000"/>
              </a:lnSpc>
              <a:buNone/>
            </a:pPr>
            <a:endParaRPr lang="en-GB" sz="9600" b="1" dirty="0">
              <a:latin typeface="Arial" charset="0"/>
              <a:cs typeface="Arial" charset="0"/>
            </a:endParaRPr>
          </a:p>
        </p:txBody>
      </p:sp>
      <p:sp>
        <p:nvSpPr>
          <p:cNvPr id="30722" name="Rectangle 2"/>
          <p:cNvSpPr>
            <a:spLocks noGrp="1" noChangeArrowheads="1"/>
          </p:cNvSpPr>
          <p:nvPr>
            <p:ph type="title"/>
          </p:nvPr>
        </p:nvSpPr>
        <p:spPr>
          <a:xfrm>
            <a:off x="85048" y="119307"/>
            <a:ext cx="9144000" cy="843249"/>
          </a:xfrm>
        </p:spPr>
        <p:txBody>
          <a:bodyPr>
            <a:normAutofit/>
          </a:bodyPr>
          <a:lstStyle/>
          <a:p>
            <a:pPr>
              <a:defRPr/>
            </a:pPr>
            <a:r>
              <a:rPr lang="en-GB" sz="3600" b="1" dirty="0">
                <a:latin typeface="Arial" pitchFamily="34" charset="0"/>
                <a:cs typeface="Arial" pitchFamily="34" charset="0"/>
              </a:rPr>
              <a:t> </a:t>
            </a:r>
            <a:r>
              <a:rPr lang="en-GB" sz="4000" b="1" dirty="0">
                <a:latin typeface="Arial" pitchFamily="34" charset="0"/>
                <a:cs typeface="Arial" pitchFamily="34" charset="0"/>
              </a:rPr>
              <a:t>3 stage management</a:t>
            </a:r>
            <a:endParaRPr lang="en-GB" sz="4000" dirty="0">
              <a:latin typeface="Arial" pitchFamily="34" charset="0"/>
              <a:cs typeface="Arial" pitchFamily="34" charset="0"/>
            </a:endParaRPr>
          </a:p>
        </p:txBody>
      </p:sp>
      <p:pic>
        <p:nvPicPr>
          <p:cNvPr id="4" name="Picture 3" descr="barna_logo_colour.jpg">
            <a:extLst>
              <a:ext uri="{FF2B5EF4-FFF2-40B4-BE49-F238E27FC236}">
                <a16:creationId xmlns:a16="http://schemas.microsoft.com/office/drawing/2014/main" id="{2A710C92-933C-D341-9583-3FEA5CAC6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998690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0599"/>
            <a:ext cx="8229600" cy="1143000"/>
          </a:xfrm>
        </p:spPr>
        <p:txBody>
          <a:bodyPr>
            <a:normAutofit fontScale="90000"/>
          </a:bodyPr>
          <a:lstStyle/>
          <a:p>
            <a:r>
              <a:rPr lang="en-US" b="1" dirty="0"/>
              <a:t>MAIN LINES OF TREATMENT in all stages</a:t>
            </a:r>
            <a:br>
              <a:rPr lang="en-US" b="1" dirty="0"/>
            </a:br>
            <a:endParaRPr lang="en-US" b="1" dirty="0"/>
          </a:p>
        </p:txBody>
      </p:sp>
      <p:sp>
        <p:nvSpPr>
          <p:cNvPr id="3" name="Content Placeholder 2"/>
          <p:cNvSpPr>
            <a:spLocks noGrp="1"/>
          </p:cNvSpPr>
          <p:nvPr>
            <p:ph idx="1"/>
          </p:nvPr>
        </p:nvSpPr>
        <p:spPr>
          <a:xfrm>
            <a:off x="321733" y="2057064"/>
            <a:ext cx="8229600" cy="4525963"/>
          </a:xfrm>
        </p:spPr>
        <p:txBody>
          <a:bodyPr>
            <a:noAutofit/>
          </a:bodyPr>
          <a:lstStyle/>
          <a:p>
            <a:pPr marL="0" indent="0" algn="ctr">
              <a:buNone/>
            </a:pPr>
            <a:r>
              <a:rPr lang="en-US" sz="4400" b="1" dirty="0">
                <a:solidFill>
                  <a:srgbClr val="FF0000"/>
                </a:solidFill>
              </a:rPr>
              <a:t>OXYGEN - OXYGEN - OXYGEN </a:t>
            </a:r>
          </a:p>
          <a:p>
            <a:pPr marL="0" indent="0" algn="ctr">
              <a:buNone/>
            </a:pPr>
            <a:r>
              <a:rPr lang="en-US" sz="4400" b="1" dirty="0"/>
              <a:t>to treat hypoxia</a:t>
            </a:r>
          </a:p>
          <a:p>
            <a:pPr marL="0" indent="0">
              <a:buNone/>
            </a:pPr>
            <a:endParaRPr lang="en-US" sz="4000" b="1" dirty="0"/>
          </a:p>
          <a:p>
            <a:pPr marL="0" indent="0" algn="ctr">
              <a:buNone/>
            </a:pPr>
            <a:r>
              <a:rPr lang="en-US" sz="4400" b="1" dirty="0">
                <a:solidFill>
                  <a:srgbClr val="FF0000"/>
                </a:solidFill>
              </a:rPr>
              <a:t>VENTILATION</a:t>
            </a:r>
            <a:r>
              <a:rPr lang="en-US" b="1" dirty="0">
                <a:solidFill>
                  <a:srgbClr val="FF0000"/>
                </a:solidFill>
              </a:rPr>
              <a:t> </a:t>
            </a:r>
            <a:endParaRPr lang="en-US" sz="4400" b="1" dirty="0">
              <a:solidFill>
                <a:srgbClr val="FF0000"/>
              </a:solidFill>
            </a:endParaRPr>
          </a:p>
          <a:p>
            <a:pPr marL="0" indent="0">
              <a:buNone/>
            </a:pPr>
            <a:r>
              <a:rPr lang="en-US" sz="4400" b="1" dirty="0">
                <a:solidFill>
                  <a:srgbClr val="FF0000"/>
                </a:solidFill>
              </a:rPr>
              <a:t>  </a:t>
            </a:r>
            <a:r>
              <a:rPr lang="en-US" sz="4400" b="1" dirty="0"/>
              <a:t>deep breathing to blow off CO</a:t>
            </a:r>
            <a:r>
              <a:rPr lang="en-US" sz="4400" b="1" baseline="-25000" dirty="0"/>
              <a:t>2</a:t>
            </a:r>
            <a:endParaRPr lang="en-US" sz="4400" b="1" dirty="0"/>
          </a:p>
        </p:txBody>
      </p:sp>
      <p:pic>
        <p:nvPicPr>
          <p:cNvPr id="4" name="Picture 3" descr="barna_logo_colour.jpg">
            <a:extLst>
              <a:ext uri="{FF2B5EF4-FFF2-40B4-BE49-F238E27FC236}">
                <a16:creationId xmlns:a16="http://schemas.microsoft.com/office/drawing/2014/main" id="{CAF14C9F-6D3C-8242-BD29-E0536EE349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26664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662" y="62180"/>
            <a:ext cx="8229600" cy="1143000"/>
          </a:xfrm>
        </p:spPr>
        <p:txBody>
          <a:bodyPr/>
          <a:lstStyle/>
          <a:p>
            <a:r>
              <a:rPr lang="en-US" b="1" dirty="0"/>
              <a:t>Stage one</a:t>
            </a:r>
          </a:p>
        </p:txBody>
      </p:sp>
      <p:sp>
        <p:nvSpPr>
          <p:cNvPr id="3" name="Content Placeholder 2"/>
          <p:cNvSpPr>
            <a:spLocks noGrp="1"/>
          </p:cNvSpPr>
          <p:nvPr>
            <p:ph idx="1"/>
          </p:nvPr>
        </p:nvSpPr>
        <p:spPr>
          <a:xfrm>
            <a:off x="238125" y="1346200"/>
            <a:ext cx="8448675" cy="5067300"/>
          </a:xfrm>
        </p:spPr>
        <p:txBody>
          <a:bodyPr>
            <a:normAutofit fontScale="92500" lnSpcReduction="10000"/>
          </a:bodyPr>
          <a:lstStyle/>
          <a:p>
            <a:pPr algn="ctr"/>
            <a:r>
              <a:rPr lang="en-US" sz="3000" dirty="0"/>
              <a:t>Same management guidelines as for the ‘normal recovery’ in previous slides</a:t>
            </a:r>
          </a:p>
          <a:p>
            <a:pPr algn="ctr"/>
            <a:endParaRPr lang="en-US" sz="3000" dirty="0"/>
          </a:p>
          <a:p>
            <a:pPr algn="ctr"/>
            <a:r>
              <a:rPr lang="en-US" sz="3000" dirty="0"/>
              <a:t>If the patient shows signs of respiratory compromise </a:t>
            </a:r>
            <a:r>
              <a:rPr lang="en-US" sz="2200" dirty="0"/>
              <a:t>[falling Sa0</a:t>
            </a:r>
            <a:r>
              <a:rPr lang="en-US" sz="2200" baseline="-25000" dirty="0"/>
              <a:t>2,</a:t>
            </a:r>
            <a:r>
              <a:rPr lang="en-US" sz="2200" dirty="0"/>
              <a:t> change in breathing pattern, confusion] </a:t>
            </a:r>
            <a:r>
              <a:rPr lang="en-US" sz="3000" dirty="0"/>
              <a:t>increase Fi0</a:t>
            </a:r>
            <a:r>
              <a:rPr lang="en-US" sz="3000" baseline="-25000" dirty="0"/>
              <a:t>2</a:t>
            </a:r>
            <a:r>
              <a:rPr lang="en-US" sz="3000" dirty="0"/>
              <a:t> and continue to encourage deep breathing, while closely observing and assessing status for small changes</a:t>
            </a:r>
          </a:p>
          <a:p>
            <a:pPr algn="ctr"/>
            <a:r>
              <a:rPr lang="en-US" sz="3000" dirty="0"/>
              <a:t>Incentive spirometry, CPAP, analgesia prn</a:t>
            </a:r>
          </a:p>
          <a:p>
            <a:pPr algn="ctr"/>
            <a:endParaRPr lang="en-US" sz="3000" dirty="0"/>
          </a:p>
          <a:p>
            <a:pPr algn="ctr"/>
            <a:r>
              <a:rPr lang="en-US" sz="3000" dirty="0"/>
              <a:t>Rapid deterioration demands immediate action … see next 2 slides to determine when to call for help</a:t>
            </a:r>
          </a:p>
          <a:p>
            <a:endParaRPr lang="en-US" dirty="0"/>
          </a:p>
        </p:txBody>
      </p:sp>
      <p:pic>
        <p:nvPicPr>
          <p:cNvPr id="4" name="Picture 3" descr="barna_logo_colour.jpg">
            <a:extLst>
              <a:ext uri="{FF2B5EF4-FFF2-40B4-BE49-F238E27FC236}">
                <a16:creationId xmlns:a16="http://schemas.microsoft.com/office/drawing/2014/main" id="{6A4C6638-20EA-2845-83D8-2B31C9B3E9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2137" y="6279084"/>
            <a:ext cx="1293738" cy="429492"/>
          </a:xfrm>
          <a:prstGeom prst="rect">
            <a:avLst/>
          </a:prstGeom>
        </p:spPr>
      </p:pic>
    </p:spTree>
    <p:extLst>
      <p:ext uri="{BB962C8B-B14F-4D97-AF65-F5344CB8AC3E}">
        <p14:creationId xmlns:p14="http://schemas.microsoft.com/office/powerpoint/2010/main" val="1369252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215720" y="969591"/>
            <a:ext cx="8555603" cy="7164126"/>
          </a:xfrm>
        </p:spPr>
        <p:txBody>
          <a:bodyPr>
            <a:normAutofit fontScale="25000" lnSpcReduction="20000"/>
          </a:bodyPr>
          <a:lstStyle/>
          <a:p>
            <a:pPr marL="0" indent="0" algn="ctr" eaLnBrk="1" hangingPunct="1">
              <a:buNone/>
            </a:pPr>
            <a:r>
              <a:rPr lang="en-GB" sz="7400" b="1" dirty="0"/>
              <a:t>Airway</a:t>
            </a:r>
            <a:r>
              <a:rPr lang="en-GB" sz="7400" dirty="0"/>
              <a:t> : Clear?  Signs of </a:t>
            </a:r>
            <a:r>
              <a:rPr lang="en-GB" sz="7400" b="1" dirty="0"/>
              <a:t>obstruction? </a:t>
            </a:r>
            <a:r>
              <a:rPr lang="en-GB" sz="7400" dirty="0"/>
              <a:t>[airway adjuncts/position]</a:t>
            </a:r>
          </a:p>
          <a:p>
            <a:pPr marL="0" indent="0" algn="ctr">
              <a:buNone/>
            </a:pPr>
            <a:r>
              <a:rPr lang="en-GB" sz="7400" b="1" dirty="0"/>
              <a:t>Conscious level: </a:t>
            </a:r>
            <a:r>
              <a:rPr lang="en-GB" sz="7400" dirty="0"/>
              <a:t>Deeply or semi-unconscious? </a:t>
            </a:r>
          </a:p>
          <a:p>
            <a:pPr marL="0" indent="0" algn="ctr">
              <a:buNone/>
            </a:pPr>
            <a:r>
              <a:rPr lang="en-GB" sz="7400" b="1" dirty="0"/>
              <a:t>Mental status :</a:t>
            </a:r>
            <a:r>
              <a:rPr lang="en-GB" sz="7400" dirty="0"/>
              <a:t> Agitated : confused?</a:t>
            </a:r>
          </a:p>
          <a:p>
            <a:pPr marL="0" indent="0" algn="ctr">
              <a:buNone/>
            </a:pPr>
            <a:r>
              <a:rPr lang="en-GB" sz="7400" b="1" dirty="0"/>
              <a:t>Colour</a:t>
            </a:r>
            <a:r>
              <a:rPr lang="en-GB" sz="7400" dirty="0"/>
              <a:t>   Pallor ? Cyanosis?</a:t>
            </a:r>
          </a:p>
          <a:p>
            <a:pPr marL="0" indent="0" algn="ctr">
              <a:buNone/>
            </a:pPr>
            <a:r>
              <a:rPr lang="en-GB" sz="7400" b="1" dirty="0"/>
              <a:t>Falling Sa0</a:t>
            </a:r>
            <a:r>
              <a:rPr lang="en-GB" sz="7400" b="1" baseline="-25000" dirty="0"/>
              <a:t>2</a:t>
            </a:r>
            <a:r>
              <a:rPr lang="en-GB" sz="7400" b="1" dirty="0"/>
              <a:t> : rising ETC0</a:t>
            </a:r>
            <a:r>
              <a:rPr lang="en-GB" sz="7400" b="1" baseline="-25000" dirty="0"/>
              <a:t>2</a:t>
            </a:r>
            <a:r>
              <a:rPr lang="en-GB" sz="7400" dirty="0"/>
              <a:t>?</a:t>
            </a:r>
          </a:p>
          <a:p>
            <a:pPr marL="0" indent="0" algn="ctr">
              <a:buNone/>
            </a:pPr>
            <a:r>
              <a:rPr lang="en-GB" sz="7400" b="1" dirty="0"/>
              <a:t>Pin point pupils?</a:t>
            </a:r>
            <a:endParaRPr lang="en-GB" sz="7400" dirty="0"/>
          </a:p>
          <a:p>
            <a:pPr marL="0" indent="0" algn="ctr" eaLnBrk="1" hangingPunct="1">
              <a:buNone/>
            </a:pPr>
            <a:r>
              <a:rPr lang="en-GB" sz="7400" b="1" dirty="0"/>
              <a:t>Breathing </a:t>
            </a:r>
          </a:p>
          <a:p>
            <a:pPr marL="0" indent="0" algn="ctr" eaLnBrk="1" hangingPunct="1">
              <a:buNone/>
            </a:pPr>
            <a:r>
              <a:rPr lang="en-GB" sz="7400" b="1" dirty="0"/>
              <a:t> </a:t>
            </a:r>
            <a:r>
              <a:rPr lang="en-GB" sz="7400" dirty="0"/>
              <a:t>Falling </a:t>
            </a:r>
            <a:r>
              <a:rPr lang="en-GB" sz="7400" b="1" dirty="0"/>
              <a:t>rate</a:t>
            </a:r>
            <a:r>
              <a:rPr lang="en-GB" sz="7400" dirty="0"/>
              <a:t>? With</a:t>
            </a:r>
            <a:r>
              <a:rPr lang="en-GB" sz="7400" b="1" dirty="0"/>
              <a:t> shallow </a:t>
            </a:r>
            <a:r>
              <a:rPr lang="en-GB" sz="7400" dirty="0"/>
              <a:t>respirations?</a:t>
            </a:r>
          </a:p>
          <a:p>
            <a:pPr marL="0" indent="0" algn="ctr" eaLnBrk="1" hangingPunct="1">
              <a:buNone/>
            </a:pPr>
            <a:r>
              <a:rPr lang="en-GB" sz="7400" dirty="0"/>
              <a:t>Rising rate of </a:t>
            </a:r>
            <a:r>
              <a:rPr lang="en-GB" sz="7400" b="1" dirty="0"/>
              <a:t>fast shallow </a:t>
            </a:r>
            <a:r>
              <a:rPr lang="en-GB" sz="7400" dirty="0"/>
              <a:t>respirations?</a:t>
            </a:r>
          </a:p>
          <a:p>
            <a:pPr marL="0" indent="0" algn="ctr" eaLnBrk="1" hangingPunct="1">
              <a:buNone/>
            </a:pPr>
            <a:r>
              <a:rPr lang="en-GB" sz="7400" b="1" dirty="0"/>
              <a:t>Ease </a:t>
            </a:r>
            <a:r>
              <a:rPr lang="en-GB" sz="7400" dirty="0"/>
              <a:t>of Breathing - forced? Use of accessory muscles? </a:t>
            </a:r>
          </a:p>
          <a:p>
            <a:pPr marL="0" indent="0" algn="ctr" eaLnBrk="1" hangingPunct="1">
              <a:buNone/>
            </a:pPr>
            <a:r>
              <a:rPr lang="en-GB" sz="7400" b="1" dirty="0"/>
              <a:t>Noise</a:t>
            </a:r>
            <a:r>
              <a:rPr lang="en-GB" sz="7400" dirty="0"/>
              <a:t> of Breathing - wheeze?</a:t>
            </a:r>
          </a:p>
          <a:p>
            <a:pPr marL="0" indent="0" algn="ctr" eaLnBrk="1" hangingPunct="1">
              <a:buNone/>
            </a:pPr>
            <a:endParaRPr lang="en-GB" sz="7400" dirty="0"/>
          </a:p>
          <a:p>
            <a:pPr marL="0" indent="0" algn="ctr">
              <a:buNone/>
            </a:pPr>
            <a:r>
              <a:rPr lang="en-GB" sz="7400" b="1" dirty="0"/>
              <a:t>Muscle tone </a:t>
            </a:r>
            <a:r>
              <a:rPr lang="en-GB" sz="7400" dirty="0"/>
              <a:t>– Weak? Little respiratory excursion?</a:t>
            </a:r>
          </a:p>
          <a:p>
            <a:pPr marL="0" indent="0" algn="ctr">
              <a:buNone/>
            </a:pPr>
            <a:endParaRPr lang="en-GB" sz="7400" dirty="0"/>
          </a:p>
          <a:p>
            <a:pPr marL="0" indent="0" algn="ctr">
              <a:buNone/>
            </a:pPr>
            <a:r>
              <a:rPr lang="en-GB" sz="8000" b="1" dirty="0"/>
              <a:t>Is respiratory effort adequate to maintain alveolar ventilation rate?</a:t>
            </a:r>
          </a:p>
          <a:p>
            <a:pPr marL="0" indent="0" algn="ctr">
              <a:buNone/>
            </a:pPr>
            <a:endParaRPr lang="en-GB" sz="8000" b="1" dirty="0"/>
          </a:p>
          <a:p>
            <a:pPr marL="0" indent="0" algn="ctr">
              <a:buNone/>
            </a:pPr>
            <a:r>
              <a:rPr lang="en-GB" sz="11200" b="1" dirty="0">
                <a:solidFill>
                  <a:srgbClr val="FF0000"/>
                </a:solidFill>
              </a:rPr>
              <a:t>If No  </a:t>
            </a:r>
          </a:p>
          <a:p>
            <a:pPr marL="0" indent="0" algn="ctr">
              <a:buNone/>
            </a:pPr>
            <a:endParaRPr lang="en-GB" sz="7200" dirty="0">
              <a:solidFill>
                <a:srgbClr val="C00000"/>
              </a:solidFill>
            </a:endParaRPr>
          </a:p>
          <a:p>
            <a:pPr algn="ctr">
              <a:buNone/>
            </a:pPr>
            <a:r>
              <a:rPr lang="en-GB" sz="7200" b="1" i="1" dirty="0">
                <a:solidFill>
                  <a:srgbClr val="FF0000"/>
                </a:solidFill>
                <a:latin typeface="Lucida Sans Unicode" charset="0"/>
              </a:rPr>
              <a:t>Call for HELP !  Proceed to Stage 2</a:t>
            </a:r>
          </a:p>
          <a:p>
            <a:pPr marL="0" indent="0" algn="ctr">
              <a:buNone/>
            </a:pPr>
            <a:endParaRPr lang="en-GB" sz="7400" dirty="0"/>
          </a:p>
          <a:p>
            <a:pPr marL="0" indent="0" algn="ctr">
              <a:buNone/>
            </a:pPr>
            <a:endParaRPr lang="en-GB" sz="3400" dirty="0"/>
          </a:p>
          <a:p>
            <a:pPr eaLnBrk="1" hangingPunct="1"/>
            <a:endParaRPr lang="en-GB" sz="3400" dirty="0"/>
          </a:p>
          <a:p>
            <a:pPr eaLnBrk="1" hangingPunct="1">
              <a:buFont typeface="Wingdings 3" charset="0"/>
              <a:buNone/>
            </a:pPr>
            <a:r>
              <a:rPr lang="en-GB" dirty="0">
                <a:latin typeface="Lucida Sans Unicode" charset="0"/>
              </a:rPr>
              <a:t> </a:t>
            </a:r>
          </a:p>
          <a:p>
            <a:pPr eaLnBrk="1" hangingPunct="1">
              <a:buFont typeface="Wingdings 3" charset="0"/>
              <a:buNone/>
            </a:pPr>
            <a:endParaRPr lang="en-GB" dirty="0">
              <a:latin typeface="Lucida Sans Unicode" charset="0"/>
            </a:endParaRPr>
          </a:p>
          <a:p>
            <a:pPr eaLnBrk="1" hangingPunct="1"/>
            <a:endParaRPr lang="en-GB" dirty="0">
              <a:latin typeface="Lucida Sans Unicode" charset="0"/>
            </a:endParaRPr>
          </a:p>
        </p:txBody>
      </p:sp>
      <p:sp>
        <p:nvSpPr>
          <p:cNvPr id="4" name="Title 3">
            <a:extLst>
              <a:ext uri="{FF2B5EF4-FFF2-40B4-BE49-F238E27FC236}">
                <a16:creationId xmlns:a16="http://schemas.microsoft.com/office/drawing/2014/main" id="{25673DEA-31D6-3A40-B3A8-364324830082}"/>
              </a:ext>
            </a:extLst>
          </p:cNvPr>
          <p:cNvSpPr>
            <a:spLocks noGrp="1"/>
          </p:cNvSpPr>
          <p:nvPr>
            <p:ph type="title"/>
          </p:nvPr>
        </p:nvSpPr>
        <p:spPr>
          <a:xfrm>
            <a:off x="288149" y="244883"/>
            <a:ext cx="8755957" cy="441603"/>
          </a:xfrm>
        </p:spPr>
        <p:txBody>
          <a:bodyPr>
            <a:noAutofit/>
          </a:bodyPr>
          <a:lstStyle/>
          <a:p>
            <a:r>
              <a:rPr lang="en-US" sz="3600" b="1" dirty="0"/>
              <a:t>Signs of deterioration : when to call for help!</a:t>
            </a:r>
          </a:p>
        </p:txBody>
      </p:sp>
      <p:pic>
        <p:nvPicPr>
          <p:cNvPr id="5" name="Picture 4" descr="barna_logo_colour.jpg">
            <a:extLst>
              <a:ext uri="{FF2B5EF4-FFF2-40B4-BE49-F238E27FC236}">
                <a16:creationId xmlns:a16="http://schemas.microsoft.com/office/drawing/2014/main" id="{1FA4A5D8-C1AF-3C4B-904C-6D57C88574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2843840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REMEMBER</a:t>
            </a:r>
          </a:p>
        </p:txBody>
      </p:sp>
      <p:sp>
        <p:nvSpPr>
          <p:cNvPr id="3" name="Content Placeholder 2"/>
          <p:cNvSpPr>
            <a:spLocks noGrp="1"/>
          </p:cNvSpPr>
          <p:nvPr>
            <p:ph idx="1"/>
          </p:nvPr>
        </p:nvSpPr>
        <p:spPr/>
        <p:txBody>
          <a:bodyPr/>
          <a:lstStyle/>
          <a:p>
            <a:pPr marL="0" indent="0" algn="ctr">
              <a:lnSpc>
                <a:spcPct val="90000"/>
              </a:lnSpc>
              <a:buNone/>
            </a:pPr>
            <a:r>
              <a:rPr lang="en-GB" b="1" dirty="0">
                <a:latin typeface="Arial" pitchFamily="34" charset="0"/>
                <a:cs typeface="Arial" pitchFamily="34" charset="0"/>
              </a:rPr>
              <a:t>When Respiratory Function deteriorates</a:t>
            </a:r>
          </a:p>
          <a:p>
            <a:pPr marL="0" indent="0" algn="ctr">
              <a:lnSpc>
                <a:spcPct val="90000"/>
              </a:lnSpc>
              <a:buNone/>
            </a:pPr>
            <a:r>
              <a:rPr lang="en-GB" b="1" dirty="0">
                <a:latin typeface="Arial" pitchFamily="34" charset="0"/>
                <a:cs typeface="Arial" pitchFamily="34" charset="0"/>
              </a:rPr>
              <a:t> </a:t>
            </a:r>
            <a:r>
              <a:rPr lang="en-GB" b="1" dirty="0">
                <a:solidFill>
                  <a:srgbClr val="C00000"/>
                </a:solidFill>
                <a:latin typeface="Arial" charset="0"/>
                <a:cs typeface="Arial" charset="0"/>
              </a:rPr>
              <a:t>Get help</a:t>
            </a:r>
            <a:r>
              <a:rPr lang="en-GB" sz="2800" b="1" dirty="0">
                <a:solidFill>
                  <a:srgbClr val="C00000"/>
                </a:solidFill>
                <a:latin typeface="Arial" charset="0"/>
                <a:cs typeface="Arial" charset="0"/>
              </a:rPr>
              <a:t>!</a:t>
            </a:r>
          </a:p>
          <a:p>
            <a:pPr marL="0" indent="0" algn="ctr">
              <a:lnSpc>
                <a:spcPct val="90000"/>
              </a:lnSpc>
              <a:buNone/>
            </a:pPr>
            <a:endParaRPr lang="en-GB" sz="2800" b="1" dirty="0">
              <a:solidFill>
                <a:srgbClr val="C00000"/>
              </a:solidFill>
              <a:latin typeface="Arial" charset="0"/>
              <a:cs typeface="Arial" charset="0"/>
            </a:endParaRPr>
          </a:p>
          <a:p>
            <a:pPr marL="0" indent="0" algn="ctr">
              <a:lnSpc>
                <a:spcPct val="90000"/>
              </a:lnSpc>
              <a:buNone/>
            </a:pPr>
            <a:endParaRPr lang="en-GB" sz="2800" b="1" dirty="0">
              <a:solidFill>
                <a:srgbClr val="C00000"/>
              </a:solidFill>
              <a:latin typeface="Arial" charset="0"/>
              <a:cs typeface="Arial" charset="0"/>
            </a:endParaRPr>
          </a:p>
          <a:p>
            <a:pPr marL="0" indent="0" algn="ctr">
              <a:lnSpc>
                <a:spcPct val="90000"/>
              </a:lnSpc>
              <a:buNone/>
            </a:pPr>
            <a:r>
              <a:rPr lang="en-GB" sz="2800" b="1" dirty="0">
                <a:solidFill>
                  <a:srgbClr val="C00000"/>
                </a:solidFill>
                <a:latin typeface="Arial" charset="0"/>
                <a:cs typeface="Arial" charset="0"/>
              </a:rPr>
              <a:t>AND </a:t>
            </a:r>
          </a:p>
          <a:p>
            <a:pPr marL="0" indent="0" algn="ctr">
              <a:lnSpc>
                <a:spcPct val="90000"/>
              </a:lnSpc>
              <a:buNone/>
            </a:pPr>
            <a:r>
              <a:rPr lang="en-GB" b="1" dirty="0">
                <a:latin typeface="Arial" charset="0"/>
                <a:cs typeface="Arial" charset="0"/>
              </a:rPr>
              <a:t>First save the patients life - then find out what is wrong</a:t>
            </a:r>
            <a:r>
              <a:rPr lang="ja-JP" altLang="en-GB" b="1" dirty="0">
                <a:solidFill>
                  <a:schemeClr val="tx2">
                    <a:lumMod val="75000"/>
                  </a:schemeClr>
                </a:solidFill>
                <a:latin typeface="Arial" charset="0"/>
                <a:cs typeface="Arial" charset="0"/>
              </a:rPr>
              <a:t>’</a:t>
            </a:r>
            <a:r>
              <a:rPr lang="en-GB" b="1" dirty="0">
                <a:solidFill>
                  <a:schemeClr val="tx2">
                    <a:lumMod val="75000"/>
                  </a:schemeClr>
                </a:solidFill>
                <a:latin typeface="Arial" charset="0"/>
                <a:cs typeface="Arial" charset="0"/>
              </a:rPr>
              <a:t> </a:t>
            </a:r>
          </a:p>
          <a:p>
            <a:pPr marL="0" indent="0" algn="ctr">
              <a:lnSpc>
                <a:spcPct val="90000"/>
              </a:lnSpc>
              <a:buNone/>
            </a:pPr>
            <a:r>
              <a:rPr lang="en-GB" sz="1800" b="1" dirty="0">
                <a:solidFill>
                  <a:schemeClr val="tx2">
                    <a:lumMod val="75000"/>
                  </a:schemeClr>
                </a:solidFill>
                <a:latin typeface="Arial" charset="0"/>
                <a:cs typeface="Arial" charset="0"/>
              </a:rPr>
              <a:t>Hatfield &amp; </a:t>
            </a:r>
            <a:r>
              <a:rPr lang="en-GB" sz="1800" b="1" dirty="0" err="1">
                <a:solidFill>
                  <a:schemeClr val="tx2">
                    <a:lumMod val="75000"/>
                  </a:schemeClr>
                </a:solidFill>
                <a:latin typeface="Arial" charset="0"/>
                <a:cs typeface="Arial" charset="0"/>
              </a:rPr>
              <a:t>Tronson</a:t>
            </a:r>
            <a:endParaRPr lang="en-GB" sz="1800" b="1" dirty="0">
              <a:solidFill>
                <a:schemeClr val="tx2">
                  <a:lumMod val="75000"/>
                </a:schemeClr>
              </a:solidFill>
              <a:latin typeface="Arial" charset="0"/>
              <a:cs typeface="Arial" charset="0"/>
            </a:endParaRPr>
          </a:p>
          <a:p>
            <a:endParaRPr lang="en-US" dirty="0"/>
          </a:p>
        </p:txBody>
      </p:sp>
      <p:pic>
        <p:nvPicPr>
          <p:cNvPr id="4" name="Picture 3" descr="barna_logo_colour.jpg">
            <a:extLst>
              <a:ext uri="{FF2B5EF4-FFF2-40B4-BE49-F238E27FC236}">
                <a16:creationId xmlns:a16="http://schemas.microsoft.com/office/drawing/2014/main" id="{A2C1BBB1-713C-DE4B-BC31-1D2A742639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2624894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56"/>
            <a:ext cx="8229600" cy="1143000"/>
          </a:xfrm>
        </p:spPr>
        <p:txBody>
          <a:bodyPr/>
          <a:lstStyle/>
          <a:p>
            <a:r>
              <a:rPr lang="en-GB" b="1" dirty="0"/>
              <a:t>Learning outcomes</a:t>
            </a:r>
          </a:p>
        </p:txBody>
      </p:sp>
      <p:sp>
        <p:nvSpPr>
          <p:cNvPr id="3" name="Content Placeholder 2"/>
          <p:cNvSpPr>
            <a:spLocks noGrp="1"/>
          </p:cNvSpPr>
          <p:nvPr>
            <p:ph idx="1"/>
          </p:nvPr>
        </p:nvSpPr>
        <p:spPr>
          <a:xfrm>
            <a:off x="457200" y="1302327"/>
            <a:ext cx="8229600" cy="5126181"/>
          </a:xfrm>
        </p:spPr>
        <p:txBody>
          <a:bodyPr>
            <a:normAutofit fontScale="92500" lnSpcReduction="10000"/>
          </a:bodyPr>
          <a:lstStyle/>
          <a:p>
            <a:pPr marL="0" indent="0">
              <a:buNone/>
            </a:pPr>
            <a:r>
              <a:rPr lang="en-GB" dirty="0"/>
              <a:t>By the end of this session you will understand:</a:t>
            </a:r>
          </a:p>
          <a:p>
            <a:pPr marL="0" indent="0">
              <a:buNone/>
            </a:pPr>
            <a:endParaRPr lang="en-GB" dirty="0"/>
          </a:p>
          <a:p>
            <a:r>
              <a:rPr lang="en-GB" b="1" dirty="0"/>
              <a:t>Routine</a:t>
            </a:r>
            <a:r>
              <a:rPr lang="en-GB" dirty="0"/>
              <a:t> respiratory management for promotion of optimal respiratory performance and to pre-empt complications</a:t>
            </a:r>
          </a:p>
          <a:p>
            <a:r>
              <a:rPr lang="en-GB" b="1" dirty="0"/>
              <a:t>General guidelines </a:t>
            </a:r>
            <a:r>
              <a:rPr lang="en-GB" dirty="0"/>
              <a:t>on the management of respiratory complications in stages one : two : three</a:t>
            </a:r>
          </a:p>
          <a:p>
            <a:pPr marL="0" indent="0">
              <a:buNone/>
            </a:pPr>
            <a:endParaRPr lang="en-GB" dirty="0"/>
          </a:p>
          <a:p>
            <a:pPr marL="0" indent="0">
              <a:lnSpc>
                <a:spcPct val="80000"/>
              </a:lnSpc>
              <a:buNone/>
            </a:pPr>
            <a:r>
              <a:rPr lang="en-GB" dirty="0"/>
              <a:t>  </a:t>
            </a:r>
            <a:r>
              <a:rPr lang="en-GB" i="1" dirty="0"/>
              <a:t> </a:t>
            </a:r>
            <a:r>
              <a:rPr lang="en-GB" sz="2400" i="1" dirty="0"/>
              <a:t> *Specific complications are covered in PPP :  Specific</a:t>
            </a:r>
          </a:p>
          <a:p>
            <a:pPr marL="0" indent="0">
              <a:lnSpc>
                <a:spcPct val="80000"/>
              </a:lnSpc>
              <a:buNone/>
            </a:pPr>
            <a:r>
              <a:rPr lang="en-GB" sz="2400" i="1" dirty="0"/>
              <a:t>       Respiratory Complications]</a:t>
            </a:r>
          </a:p>
          <a:p>
            <a:endParaRPr lang="en-GB" dirty="0"/>
          </a:p>
          <a:p>
            <a:endParaRPr lang="en-GB" sz="1100" dirty="0"/>
          </a:p>
        </p:txBody>
      </p:sp>
    </p:spTree>
    <p:extLst>
      <p:ext uri="{BB962C8B-B14F-4D97-AF65-F5344CB8AC3E}">
        <p14:creationId xmlns:p14="http://schemas.microsoft.com/office/powerpoint/2010/main" val="3513086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337"/>
            <a:ext cx="8229600" cy="1143000"/>
          </a:xfrm>
        </p:spPr>
        <p:txBody>
          <a:bodyPr>
            <a:normAutofit fontScale="90000"/>
          </a:bodyPr>
          <a:lstStyle/>
          <a:p>
            <a:r>
              <a:rPr lang="en-US" b="1" dirty="0"/>
              <a:t>Stage 2 : Bagging the patient</a:t>
            </a:r>
            <a:br>
              <a:rPr lang="en-US" dirty="0"/>
            </a:br>
            <a:r>
              <a:rPr lang="en-US" sz="2700" b="1" i="1" dirty="0"/>
              <a:t>Positive pressure ventilation</a:t>
            </a:r>
          </a:p>
        </p:txBody>
      </p:sp>
      <p:sp>
        <p:nvSpPr>
          <p:cNvPr id="3" name="Content Placeholder 2"/>
          <p:cNvSpPr>
            <a:spLocks noGrp="1"/>
          </p:cNvSpPr>
          <p:nvPr>
            <p:ph idx="1"/>
          </p:nvPr>
        </p:nvSpPr>
        <p:spPr/>
        <p:txBody>
          <a:bodyPr>
            <a:normAutofit/>
          </a:bodyPr>
          <a:lstStyle/>
          <a:p>
            <a:pPr marL="0" indent="0" algn="ctr">
              <a:buNone/>
            </a:pPr>
            <a:r>
              <a:rPr lang="en-US" dirty="0"/>
              <a:t>2 person operation ideally:</a:t>
            </a:r>
          </a:p>
          <a:p>
            <a:pPr algn="ctr"/>
            <a:r>
              <a:rPr lang="en-US" dirty="0"/>
              <a:t>Secure the airway</a:t>
            </a:r>
          </a:p>
          <a:p>
            <a:pPr algn="ctr"/>
            <a:r>
              <a:rPr lang="en-US" dirty="0"/>
              <a:t>Bag air/oxygen mixture into the patient using re-breathe circuit [or bag-valve-mask if competent] </a:t>
            </a:r>
          </a:p>
          <a:p>
            <a:pPr algn="ctr"/>
            <a:r>
              <a:rPr lang="en-US" dirty="0"/>
              <a:t>Assemble emergency intubation equipment and drugs</a:t>
            </a:r>
          </a:p>
          <a:p>
            <a:pPr algn="ctr"/>
            <a:r>
              <a:rPr lang="en-US" dirty="0"/>
              <a:t>Continue ongoing physical assessment</a:t>
            </a:r>
          </a:p>
        </p:txBody>
      </p:sp>
      <p:pic>
        <p:nvPicPr>
          <p:cNvPr id="4" name="Picture 3" descr="barna_logo_colour.jpg">
            <a:extLst>
              <a:ext uri="{FF2B5EF4-FFF2-40B4-BE49-F238E27FC236}">
                <a16:creationId xmlns:a16="http://schemas.microsoft.com/office/drawing/2014/main" id="{A0EB9EAC-D583-3547-BB7F-FA483390AC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39285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Next steps in Stage 2</a:t>
            </a:r>
          </a:p>
        </p:txBody>
      </p:sp>
      <p:sp>
        <p:nvSpPr>
          <p:cNvPr id="3" name="Content Placeholder 2"/>
          <p:cNvSpPr>
            <a:spLocks noGrp="1"/>
          </p:cNvSpPr>
          <p:nvPr>
            <p:ph idx="1"/>
          </p:nvPr>
        </p:nvSpPr>
        <p:spPr/>
        <p:txBody>
          <a:bodyPr>
            <a:normAutofit fontScale="77500" lnSpcReduction="20000"/>
          </a:bodyPr>
          <a:lstStyle/>
          <a:p>
            <a:pPr algn="ctr"/>
            <a:r>
              <a:rPr lang="en-US" dirty="0"/>
              <a:t>Bagging the patient ensures oxygen delivery to the patient and gives the </a:t>
            </a:r>
            <a:r>
              <a:rPr lang="en-US" dirty="0" err="1"/>
              <a:t>anaesthetist</a:t>
            </a:r>
            <a:r>
              <a:rPr lang="en-US" dirty="0"/>
              <a:t> time to work out the next steps</a:t>
            </a:r>
          </a:p>
          <a:p>
            <a:pPr algn="ctr"/>
            <a:endParaRPr lang="en-US" dirty="0"/>
          </a:p>
          <a:p>
            <a:pPr algn="ctr"/>
            <a:r>
              <a:rPr lang="en-US" dirty="0"/>
              <a:t>If the reason for respiratory insufficiency is clear [i.e. residual paralysis, respiratory depression*], appropriate drugs [neostigmine/</a:t>
            </a:r>
            <a:r>
              <a:rPr lang="en-US" dirty="0" err="1"/>
              <a:t>narcan</a:t>
            </a:r>
            <a:r>
              <a:rPr lang="en-US" dirty="0"/>
              <a:t>/</a:t>
            </a:r>
            <a:r>
              <a:rPr lang="en-US" dirty="0" err="1"/>
              <a:t>dopram</a:t>
            </a:r>
            <a:r>
              <a:rPr lang="en-US" dirty="0"/>
              <a:t>] will treat the problem</a:t>
            </a:r>
          </a:p>
          <a:p>
            <a:pPr algn="ctr"/>
            <a:endParaRPr lang="en-US" dirty="0"/>
          </a:p>
          <a:p>
            <a:pPr algn="ctr"/>
            <a:r>
              <a:rPr lang="en-US" dirty="0"/>
              <a:t>If the cause remains unknown and the patient remains dependent on assisted ventilation, then intubation will proceed [Stage 3]</a:t>
            </a:r>
          </a:p>
          <a:p>
            <a:pPr algn="ctr"/>
            <a:endParaRPr lang="en-US" dirty="0"/>
          </a:p>
          <a:p>
            <a:pPr algn="ctr">
              <a:buFont typeface="Arial" panose="020B0604020202020204" pitchFamily="34" charset="0"/>
              <a:buChar char="•"/>
            </a:pPr>
            <a:r>
              <a:rPr lang="en-US" sz="2600" i="1" dirty="0"/>
              <a:t>Specific respiratory problems and management will be detailed in next   presentation : ‘Breathing : Specific Complications’</a:t>
            </a:r>
          </a:p>
        </p:txBody>
      </p:sp>
      <p:pic>
        <p:nvPicPr>
          <p:cNvPr id="4" name="Picture 3" descr="barna_logo_colour.jpg">
            <a:extLst>
              <a:ext uri="{FF2B5EF4-FFF2-40B4-BE49-F238E27FC236}">
                <a16:creationId xmlns:a16="http://schemas.microsoft.com/office/drawing/2014/main" id="{B31ADDD1-4126-C54A-95A5-BF7A62A918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893868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Stage 3 : Intubation and ventilation</a:t>
            </a:r>
          </a:p>
        </p:txBody>
      </p:sp>
      <p:sp>
        <p:nvSpPr>
          <p:cNvPr id="3" name="Content Placeholder 2"/>
          <p:cNvSpPr>
            <a:spLocks noGrp="1"/>
          </p:cNvSpPr>
          <p:nvPr>
            <p:ph idx="1"/>
          </p:nvPr>
        </p:nvSpPr>
        <p:spPr/>
        <p:txBody>
          <a:bodyPr>
            <a:normAutofit lnSpcReduction="10000"/>
          </a:bodyPr>
          <a:lstStyle/>
          <a:p>
            <a:pPr marL="0" indent="0" algn="ctr">
              <a:buNone/>
            </a:pPr>
            <a:r>
              <a:rPr lang="en-US" dirty="0"/>
              <a:t>Prepare intubation equipment [see airway module]</a:t>
            </a:r>
          </a:p>
          <a:p>
            <a:pPr marL="0" indent="0" algn="ctr">
              <a:buNone/>
            </a:pPr>
            <a:r>
              <a:rPr lang="en-US" dirty="0"/>
              <a:t>Assist the </a:t>
            </a:r>
            <a:r>
              <a:rPr lang="en-US" dirty="0" err="1"/>
              <a:t>anaesthetist</a:t>
            </a:r>
            <a:r>
              <a:rPr lang="en-US" dirty="0"/>
              <a:t> in intubation with </a:t>
            </a:r>
            <a:r>
              <a:rPr lang="en-US" dirty="0" err="1"/>
              <a:t>endo</a:t>
            </a:r>
            <a:r>
              <a:rPr lang="en-US" dirty="0"/>
              <a:t>-tracheal tube or insertion of laryngeal mask / </a:t>
            </a:r>
            <a:r>
              <a:rPr lang="en-US" dirty="0" err="1"/>
              <a:t>iGel</a:t>
            </a:r>
            <a:endParaRPr lang="en-US" dirty="0"/>
          </a:p>
          <a:p>
            <a:pPr marL="0" indent="0" algn="ctr">
              <a:buNone/>
            </a:pPr>
            <a:r>
              <a:rPr lang="en-US" dirty="0"/>
              <a:t>Prepare emergency drugs : </a:t>
            </a:r>
            <a:r>
              <a:rPr lang="en-US" dirty="0" err="1"/>
              <a:t>suxamethonium</a:t>
            </a:r>
            <a:r>
              <a:rPr lang="en-US" dirty="0"/>
              <a:t> to relax the vocal cords</a:t>
            </a:r>
          </a:p>
          <a:p>
            <a:pPr marL="0" indent="0" algn="ctr">
              <a:buNone/>
            </a:pPr>
            <a:r>
              <a:rPr lang="en-US" dirty="0"/>
              <a:t>Assist in supporting patient’s breathing until patient transferred / attached to ventilator</a:t>
            </a:r>
          </a:p>
        </p:txBody>
      </p:sp>
      <p:pic>
        <p:nvPicPr>
          <p:cNvPr id="4" name="Picture 3" descr="barna_logo_colour.jpg">
            <a:extLst>
              <a:ext uri="{FF2B5EF4-FFF2-40B4-BE49-F238E27FC236}">
                <a16:creationId xmlns:a16="http://schemas.microsoft.com/office/drawing/2014/main" id="{AD5AE790-003B-1944-8237-1404BB1DB1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1741276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A8590-E8B5-8B44-A890-6C4B49DF8DDC}"/>
              </a:ext>
            </a:extLst>
          </p:cNvPr>
          <p:cNvSpPr>
            <a:spLocks noGrp="1"/>
          </p:cNvSpPr>
          <p:nvPr>
            <p:ph type="title"/>
          </p:nvPr>
        </p:nvSpPr>
        <p:spPr>
          <a:xfrm>
            <a:off x="337931" y="0"/>
            <a:ext cx="8229600" cy="1143000"/>
          </a:xfrm>
        </p:spPr>
        <p:txBody>
          <a:bodyPr/>
          <a:lstStyle/>
          <a:p>
            <a:r>
              <a:rPr lang="en-US" b="1" dirty="0"/>
              <a:t>Summary</a:t>
            </a:r>
          </a:p>
        </p:txBody>
      </p:sp>
      <p:sp>
        <p:nvSpPr>
          <p:cNvPr id="3" name="Content Placeholder 2">
            <a:extLst>
              <a:ext uri="{FF2B5EF4-FFF2-40B4-BE49-F238E27FC236}">
                <a16:creationId xmlns:a16="http://schemas.microsoft.com/office/drawing/2014/main" id="{0CD7EE6A-EB7C-3046-8BE2-49772CACEED2}"/>
              </a:ext>
            </a:extLst>
          </p:cNvPr>
          <p:cNvSpPr>
            <a:spLocks noGrp="1"/>
          </p:cNvSpPr>
          <p:nvPr>
            <p:ph idx="1"/>
          </p:nvPr>
        </p:nvSpPr>
        <p:spPr>
          <a:xfrm>
            <a:off x="457199" y="1335820"/>
            <a:ext cx="8289235" cy="4790344"/>
          </a:xfrm>
        </p:spPr>
        <p:txBody>
          <a:bodyPr>
            <a:normAutofit fontScale="92500"/>
          </a:bodyPr>
          <a:lstStyle/>
          <a:p>
            <a:pPr marL="0" indent="0" algn="ctr">
              <a:buNone/>
            </a:pPr>
            <a:r>
              <a:rPr lang="en-US" dirty="0"/>
              <a:t>Meticulous ongoing assessment of physical signs and risk appraisal will ensure that practitioner is ‘one step ahead’ in management</a:t>
            </a:r>
          </a:p>
          <a:p>
            <a:pPr marL="0" indent="0" algn="ctr">
              <a:buNone/>
            </a:pPr>
            <a:r>
              <a:rPr lang="en-US" dirty="0"/>
              <a:t>Early intervention and treatment will avoid problems getting out of hand</a:t>
            </a:r>
          </a:p>
          <a:p>
            <a:pPr marL="0" indent="0" algn="ctr">
              <a:buNone/>
            </a:pPr>
            <a:r>
              <a:rPr lang="en-US" b="1" i="1" dirty="0"/>
              <a:t>Oxygenate and improve ventilation………..</a:t>
            </a:r>
          </a:p>
          <a:p>
            <a:pPr marL="0" indent="0" algn="ctr">
              <a:buNone/>
            </a:pPr>
            <a:r>
              <a:rPr lang="en-US" dirty="0"/>
              <a:t>After each intervention appraise effectiveness and proceed through 3 management stages if necessary</a:t>
            </a:r>
          </a:p>
          <a:p>
            <a:pPr marL="0" indent="0" algn="ctr">
              <a:buNone/>
            </a:pPr>
            <a:r>
              <a:rPr lang="en-US" b="1" i="1" dirty="0"/>
              <a:t>Always ask for help : EARLY!</a:t>
            </a:r>
          </a:p>
          <a:p>
            <a:endParaRPr lang="en-US" dirty="0"/>
          </a:p>
        </p:txBody>
      </p:sp>
      <p:pic>
        <p:nvPicPr>
          <p:cNvPr id="4" name="Picture 3" descr="barna_logo_colour.jpg">
            <a:extLst>
              <a:ext uri="{FF2B5EF4-FFF2-40B4-BE49-F238E27FC236}">
                <a16:creationId xmlns:a16="http://schemas.microsoft.com/office/drawing/2014/main" id="{3C0D6F47-6CFD-D840-B399-0FB4451CD8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862016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t>Discuss this ‘high risk patient’</a:t>
            </a:r>
          </a:p>
        </p:txBody>
      </p:sp>
      <p:sp>
        <p:nvSpPr>
          <p:cNvPr id="3" name="Content Placeholder 2"/>
          <p:cNvSpPr>
            <a:spLocks noGrp="1"/>
          </p:cNvSpPr>
          <p:nvPr>
            <p:ph idx="1"/>
          </p:nvPr>
        </p:nvSpPr>
        <p:spPr>
          <a:xfrm>
            <a:off x="457200" y="1143000"/>
            <a:ext cx="7656653" cy="5408271"/>
          </a:xfrm>
        </p:spPr>
        <p:txBody>
          <a:bodyPr>
            <a:normAutofit fontScale="92500" lnSpcReduction="10000"/>
          </a:bodyPr>
          <a:lstStyle/>
          <a:p>
            <a:pPr marL="971550" lvl="1" indent="-457200"/>
            <a:r>
              <a:rPr lang="en-US" sz="2900" dirty="0"/>
              <a:t>Elderly  &gt;85 years</a:t>
            </a:r>
          </a:p>
          <a:p>
            <a:pPr marL="971550" lvl="1" indent="-457200"/>
            <a:r>
              <a:rPr lang="en-US" sz="2900" dirty="0"/>
              <a:t>Abdominal resection under GA</a:t>
            </a:r>
            <a:endParaRPr lang="en-US" sz="1500" dirty="0"/>
          </a:p>
          <a:p>
            <a:pPr marL="971550" lvl="1" indent="-457200"/>
            <a:r>
              <a:rPr lang="en-US" sz="2900" dirty="0"/>
              <a:t>Obese</a:t>
            </a:r>
            <a:endParaRPr lang="en-US" sz="1500" dirty="0"/>
          </a:p>
          <a:p>
            <a:pPr marL="971550" lvl="1" indent="-457200"/>
            <a:r>
              <a:rPr lang="en-US" sz="2900" dirty="0"/>
              <a:t>Cigarette smoker ~ 40 years</a:t>
            </a:r>
            <a:endParaRPr lang="en-US" sz="1500" dirty="0"/>
          </a:p>
          <a:p>
            <a:pPr marL="971550" lvl="1" indent="-457200"/>
            <a:r>
              <a:rPr lang="en-US" sz="2900" dirty="0"/>
              <a:t>Chronic obstructive airway disease</a:t>
            </a:r>
          </a:p>
          <a:p>
            <a:pPr marL="971550" lvl="1" indent="-457200"/>
            <a:r>
              <a:rPr lang="en-US" dirty="0"/>
              <a:t>Duration of procedure : 3 hours</a:t>
            </a:r>
          </a:p>
          <a:p>
            <a:pPr marL="514350" lvl="1" indent="0">
              <a:buNone/>
            </a:pPr>
            <a:endParaRPr lang="en-US" dirty="0"/>
          </a:p>
          <a:p>
            <a:pPr marL="0" indent="0" algn="ctr">
              <a:buNone/>
            </a:pPr>
            <a:r>
              <a:rPr lang="en-US" sz="3000" b="1" dirty="0"/>
              <a:t>List </a:t>
            </a:r>
            <a:r>
              <a:rPr lang="en-US" sz="3000" dirty="0"/>
              <a:t>the risk factors for potential breathing problems</a:t>
            </a:r>
          </a:p>
          <a:p>
            <a:pPr marL="0" indent="0" algn="ctr">
              <a:buNone/>
            </a:pPr>
            <a:r>
              <a:rPr lang="en-US" sz="3000" dirty="0"/>
              <a:t>What indicators may present for respiratory insufficiency? </a:t>
            </a:r>
          </a:p>
          <a:p>
            <a:pPr marL="0" indent="0" algn="ctr">
              <a:buNone/>
            </a:pPr>
            <a:r>
              <a:rPr lang="en-US" sz="3000" dirty="0"/>
              <a:t>Discuss the management of this patient</a:t>
            </a:r>
          </a:p>
        </p:txBody>
      </p:sp>
      <p:pic>
        <p:nvPicPr>
          <p:cNvPr id="4" name="Picture 3" descr="barna_logo_colour.jpg">
            <a:extLst>
              <a:ext uri="{FF2B5EF4-FFF2-40B4-BE49-F238E27FC236}">
                <a16:creationId xmlns:a16="http://schemas.microsoft.com/office/drawing/2014/main" id="{0B097A23-DA6F-2F4D-94BC-92E98B2233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3439825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011F4-B7A1-C040-AD50-1E1CE635D98A}"/>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a16="http://schemas.microsoft.com/office/drawing/2014/main" id="{50AEA43F-A28A-C547-9C9B-7DFD143106A2}"/>
              </a:ext>
            </a:extLst>
          </p:cNvPr>
          <p:cNvSpPr>
            <a:spLocks noGrp="1"/>
          </p:cNvSpPr>
          <p:nvPr>
            <p:ph idx="1"/>
          </p:nvPr>
        </p:nvSpPr>
        <p:spPr>
          <a:xfrm>
            <a:off x="230521" y="1600200"/>
            <a:ext cx="8736745" cy="4525963"/>
          </a:xfrm>
        </p:spPr>
        <p:txBody>
          <a:bodyPr>
            <a:normAutofit fontScale="62500" lnSpcReduction="20000"/>
          </a:bodyPr>
          <a:lstStyle/>
          <a:p>
            <a:r>
              <a:rPr lang="en-GB" sz="2900" dirty="0"/>
              <a:t>Hatfield A. [2020] </a:t>
            </a:r>
            <a:r>
              <a:rPr lang="en-GB" sz="2900" i="1" dirty="0"/>
              <a:t>The Complete Recovery Room Book</a:t>
            </a:r>
            <a:r>
              <a:rPr lang="en-GB" sz="2900" dirty="0"/>
              <a:t> [6</a:t>
            </a:r>
            <a:r>
              <a:rPr lang="en-GB" sz="2900" baseline="30000" dirty="0"/>
              <a:t>th</a:t>
            </a:r>
            <a:r>
              <a:rPr lang="en-GB" sz="2900" dirty="0"/>
              <a:t> ed]. Oxford University Press Oxford</a:t>
            </a:r>
          </a:p>
          <a:p>
            <a:pPr marL="0" indent="0">
              <a:buNone/>
            </a:pPr>
            <a:endParaRPr lang="en-GB" sz="2900" dirty="0"/>
          </a:p>
          <a:p>
            <a:r>
              <a:rPr lang="en-GB" sz="2900" dirty="0"/>
              <a:t>Mills G.H. [2018] ‘Respiratory complications of anaesthesia’ Association of Anaesthetists.  Accessed at </a:t>
            </a:r>
            <a:r>
              <a:rPr lang="en-GB" sz="2900" dirty="0">
                <a:hlinkClick r:id="rId2"/>
              </a:rPr>
              <a:t>https://associationofanaesthetists-publications.onlinelibrary.wiley.com/doi/10.1111/anae.14137</a:t>
            </a:r>
            <a:endParaRPr lang="en-GB" sz="2900" dirty="0"/>
          </a:p>
          <a:p>
            <a:pPr marL="0" indent="0">
              <a:buNone/>
            </a:pPr>
            <a:endParaRPr lang="en-GB" sz="2900" dirty="0"/>
          </a:p>
          <a:p>
            <a:r>
              <a:rPr lang="en-GB" sz="2900" dirty="0" err="1"/>
              <a:t>Miskovic</a:t>
            </a:r>
            <a:r>
              <a:rPr lang="en-GB" sz="2900" dirty="0"/>
              <a:t> A., </a:t>
            </a:r>
            <a:r>
              <a:rPr lang="en-GB" sz="2900" dirty="0" err="1"/>
              <a:t>Lumb</a:t>
            </a:r>
            <a:r>
              <a:rPr lang="en-GB" sz="2900" dirty="0"/>
              <a:t> A.B. [2017] Postoperative pulmonary complications.  </a:t>
            </a:r>
            <a:r>
              <a:rPr lang="en-GB" sz="2900" i="1" dirty="0"/>
              <a:t>BJA : British Journal of Anaesthesia, Vol 118, Issue 3, March 2017, pp 317-334  </a:t>
            </a:r>
          </a:p>
          <a:p>
            <a:pPr marL="0" indent="0">
              <a:buNone/>
            </a:pPr>
            <a:r>
              <a:rPr lang="en-GB" sz="2900" i="1" dirty="0"/>
              <a:t>      Accessed at </a:t>
            </a:r>
            <a:r>
              <a:rPr lang="en-GB" sz="2900" dirty="0">
                <a:hlinkClick r:id="rId3"/>
              </a:rPr>
              <a:t>https://doi.org/10.1093/bja/aex002</a:t>
            </a:r>
            <a:endParaRPr lang="en-GB" sz="2900" dirty="0"/>
          </a:p>
          <a:p>
            <a:pPr marL="0" indent="0">
              <a:buNone/>
            </a:pPr>
            <a:endParaRPr lang="en-GB" sz="2900" dirty="0"/>
          </a:p>
          <a:p>
            <a:r>
              <a:rPr lang="en-GB" sz="2900" dirty="0"/>
              <a:t>Odom-</a:t>
            </a:r>
            <a:r>
              <a:rPr lang="en-GB" sz="2900" dirty="0" err="1"/>
              <a:t>Forren</a:t>
            </a:r>
            <a:r>
              <a:rPr lang="en-GB" sz="2900" dirty="0"/>
              <a:t> J. [2017]</a:t>
            </a:r>
            <a:r>
              <a:rPr lang="en-GB" sz="2900" i="1" dirty="0"/>
              <a:t> Drain’s </a:t>
            </a:r>
            <a:r>
              <a:rPr lang="en-GB" sz="2900" i="1" dirty="0" err="1"/>
              <a:t>PeriAnesthesia</a:t>
            </a:r>
            <a:r>
              <a:rPr lang="en-GB" sz="2900" i="1" dirty="0"/>
              <a:t> Nursing: A Critical Care Approach </a:t>
            </a:r>
            <a:r>
              <a:rPr lang="en-GB" sz="2900" dirty="0"/>
              <a:t>[7</a:t>
            </a:r>
            <a:r>
              <a:rPr lang="en-GB" sz="2900" baseline="30000" dirty="0"/>
              <a:t>th</a:t>
            </a:r>
            <a:r>
              <a:rPr lang="en-GB" sz="2900" dirty="0"/>
              <a:t> ed] Amsterdam: Elsevier Health Sciences </a:t>
            </a:r>
          </a:p>
          <a:p>
            <a:pPr marL="0" indent="0">
              <a:buNone/>
            </a:pPr>
            <a:endParaRPr lang="en-GB" sz="2900" dirty="0"/>
          </a:p>
          <a:p>
            <a:r>
              <a:rPr lang="en-GB" sz="2900" dirty="0"/>
              <a:t>Smedley P. &amp; Quine N. [2012] Postoperative Care. In </a:t>
            </a:r>
            <a:r>
              <a:rPr lang="en-GB" sz="2900" dirty="0" err="1"/>
              <a:t>K.Woodhead</a:t>
            </a:r>
            <a:r>
              <a:rPr lang="en-GB" sz="2900" dirty="0"/>
              <a:t> &amp; </a:t>
            </a:r>
            <a:r>
              <a:rPr lang="en-GB" sz="2900" dirty="0" err="1"/>
              <a:t>L.Fudge</a:t>
            </a:r>
            <a:r>
              <a:rPr lang="en-GB" sz="2900" dirty="0"/>
              <a:t> [eds] Manual of Perioperative Care : An essential guide.  Chichester : Wiley-Blackwell</a:t>
            </a:r>
          </a:p>
          <a:p>
            <a:endParaRPr lang="en-GB" dirty="0"/>
          </a:p>
          <a:p>
            <a:endParaRPr lang="en-US" dirty="0"/>
          </a:p>
        </p:txBody>
      </p:sp>
    </p:spTree>
    <p:extLst>
      <p:ext uri="{BB962C8B-B14F-4D97-AF65-F5344CB8AC3E}">
        <p14:creationId xmlns:p14="http://schemas.microsoft.com/office/powerpoint/2010/main" val="810287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patient arrives from theatre following GA ….</a:t>
            </a:r>
          </a:p>
        </p:txBody>
      </p:sp>
      <p:sp>
        <p:nvSpPr>
          <p:cNvPr id="3" name="Content Placeholder 2"/>
          <p:cNvSpPr>
            <a:spLocks noGrp="1"/>
          </p:cNvSpPr>
          <p:nvPr>
            <p:ph idx="1"/>
          </p:nvPr>
        </p:nvSpPr>
        <p:spPr>
          <a:xfrm>
            <a:off x="457200" y="1630145"/>
            <a:ext cx="8229600" cy="4525963"/>
          </a:xfrm>
        </p:spPr>
        <p:txBody>
          <a:bodyPr>
            <a:normAutofit lnSpcReduction="10000"/>
          </a:bodyPr>
          <a:lstStyle/>
          <a:p>
            <a:pPr marL="0" indent="0" algn="ctr">
              <a:buNone/>
            </a:pPr>
            <a:r>
              <a:rPr lang="en-US" sz="2800" dirty="0"/>
              <a:t>Having received a cocktail of drugs to keep him unconscious, lying static on the table and breathing via a ventilator.  Alveolar collapse will have occurred due to the complex mix of the above factors.  The longer the surgery, the greater the risk.  </a:t>
            </a:r>
          </a:p>
          <a:p>
            <a:pPr marL="0" indent="0" algn="ctr">
              <a:buNone/>
            </a:pPr>
            <a:endParaRPr lang="en-US" sz="2800" dirty="0"/>
          </a:p>
          <a:p>
            <a:pPr marL="0" indent="0" algn="ctr">
              <a:buNone/>
            </a:pPr>
            <a:r>
              <a:rPr lang="en-US" sz="2800" dirty="0"/>
              <a:t>For all patients respiratory management must be to maintain airway, deliver oxygen, encourage deep breathing and coughing. These actions will open up the alveoli to ensure oxygen is delivered and prevent atelectasis, pneumonia and other complications.</a:t>
            </a:r>
          </a:p>
        </p:txBody>
      </p:sp>
      <p:pic>
        <p:nvPicPr>
          <p:cNvPr id="4" name="Picture 3" descr="barna_logo_colour.jpg">
            <a:extLst>
              <a:ext uri="{FF2B5EF4-FFF2-40B4-BE49-F238E27FC236}">
                <a16:creationId xmlns:a16="http://schemas.microsoft.com/office/drawing/2014/main" id="{2EF9129F-3394-3E41-9D7F-48E212A43F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6635" y="6368616"/>
            <a:ext cx="1293738" cy="429492"/>
          </a:xfrm>
          <a:prstGeom prst="rect">
            <a:avLst/>
          </a:prstGeom>
        </p:spPr>
      </p:pic>
    </p:spTree>
    <p:extLst>
      <p:ext uri="{BB962C8B-B14F-4D97-AF65-F5344CB8AC3E}">
        <p14:creationId xmlns:p14="http://schemas.microsoft.com/office/powerpoint/2010/main" val="4144754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7200" b="1" dirty="0"/>
              <a:t>Management of ‘routine recovery’</a:t>
            </a:r>
          </a:p>
        </p:txBody>
      </p:sp>
    </p:spTree>
    <p:extLst>
      <p:ext uri="{BB962C8B-B14F-4D97-AF65-F5344CB8AC3E}">
        <p14:creationId xmlns:p14="http://schemas.microsoft.com/office/powerpoint/2010/main" val="185612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8452"/>
            <a:ext cx="8229600" cy="1143000"/>
          </a:xfrm>
        </p:spPr>
        <p:txBody>
          <a:bodyPr>
            <a:normAutofit fontScale="90000"/>
          </a:bodyPr>
          <a:lstStyle/>
          <a:p>
            <a:r>
              <a:rPr lang="en-US" b="1" dirty="0"/>
              <a:t>‘Routine’ recovery care includes: </a:t>
            </a:r>
            <a:br>
              <a:rPr lang="en-US" b="1" dirty="0"/>
            </a:br>
            <a:endParaRPr lang="en-US" b="1" dirty="0"/>
          </a:p>
        </p:txBody>
      </p:sp>
      <p:sp>
        <p:nvSpPr>
          <p:cNvPr id="3" name="Content Placeholder 2"/>
          <p:cNvSpPr>
            <a:spLocks noGrp="1"/>
          </p:cNvSpPr>
          <p:nvPr>
            <p:ph idx="1"/>
          </p:nvPr>
        </p:nvSpPr>
        <p:spPr>
          <a:xfrm>
            <a:off x="257690" y="1131563"/>
            <a:ext cx="8628620" cy="5406397"/>
          </a:xfrm>
        </p:spPr>
        <p:txBody>
          <a:bodyPr>
            <a:normAutofit lnSpcReduction="10000"/>
          </a:bodyPr>
          <a:lstStyle/>
          <a:p>
            <a:pPr marL="0" indent="0" algn="ctr">
              <a:buNone/>
            </a:pPr>
            <a:r>
              <a:rPr lang="en-US" dirty="0"/>
              <a:t>Oxygen delivery via mask</a:t>
            </a:r>
          </a:p>
          <a:p>
            <a:pPr marL="0" indent="0" algn="ctr">
              <a:buNone/>
            </a:pPr>
            <a:r>
              <a:rPr lang="en-US" dirty="0"/>
              <a:t>Stimulate the patient to wake if still unconscious or semi conscious [stir up regime]</a:t>
            </a:r>
          </a:p>
          <a:p>
            <a:pPr marL="0" indent="0" algn="ctr">
              <a:buNone/>
            </a:pPr>
            <a:r>
              <a:rPr lang="en-US" dirty="0"/>
              <a:t>Ensure pain controlled</a:t>
            </a:r>
          </a:p>
          <a:p>
            <a:pPr marL="0" indent="0" algn="ctr">
              <a:buNone/>
            </a:pPr>
            <a:r>
              <a:rPr lang="en-US" dirty="0"/>
              <a:t>Encourage deep breathing / coughing</a:t>
            </a:r>
          </a:p>
          <a:p>
            <a:pPr marL="0" indent="0" algn="ctr">
              <a:buNone/>
            </a:pPr>
            <a:r>
              <a:rPr lang="en-US" dirty="0"/>
              <a:t>Position to aid respiratory excursion</a:t>
            </a:r>
          </a:p>
          <a:p>
            <a:pPr marL="0" indent="0" algn="ctr">
              <a:buNone/>
            </a:pPr>
            <a:r>
              <a:rPr lang="en-US" dirty="0"/>
              <a:t>Use of incentive spirometer/ CPAP where needed</a:t>
            </a:r>
          </a:p>
          <a:p>
            <a:pPr marL="0" indent="0" algn="ctr">
              <a:buNone/>
            </a:pPr>
            <a:r>
              <a:rPr lang="en-US" dirty="0"/>
              <a:t>Careful patient assessment of the effect of the above interventions</a:t>
            </a:r>
          </a:p>
          <a:p>
            <a:pPr marL="0" indent="0" algn="ctr">
              <a:buNone/>
            </a:pPr>
            <a:r>
              <a:rPr lang="en-US" dirty="0"/>
              <a:t>  </a:t>
            </a:r>
            <a:r>
              <a:rPr lang="en-US" sz="2600" i="1" dirty="0"/>
              <a:t>We will now consider each of the above in turn</a:t>
            </a:r>
          </a:p>
          <a:p>
            <a:pPr algn="ctr"/>
            <a:endParaRPr lang="en-US" dirty="0"/>
          </a:p>
          <a:p>
            <a:pPr marL="0" indent="0">
              <a:buNone/>
            </a:pPr>
            <a:endParaRPr lang="en-US" dirty="0"/>
          </a:p>
        </p:txBody>
      </p:sp>
      <p:pic>
        <p:nvPicPr>
          <p:cNvPr id="4" name="Picture 3" descr="barna_logo_colour.jpg">
            <a:extLst>
              <a:ext uri="{FF2B5EF4-FFF2-40B4-BE49-F238E27FC236}">
                <a16:creationId xmlns:a16="http://schemas.microsoft.com/office/drawing/2014/main" id="{C89B5BB0-ED96-A642-9FFD-1464CA3CC3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572" y="6323214"/>
            <a:ext cx="1293738" cy="429492"/>
          </a:xfrm>
          <a:prstGeom prst="rect">
            <a:avLst/>
          </a:prstGeom>
        </p:spPr>
      </p:pic>
    </p:spTree>
    <p:extLst>
      <p:ext uri="{BB962C8B-B14F-4D97-AF65-F5344CB8AC3E}">
        <p14:creationId xmlns:p14="http://schemas.microsoft.com/office/powerpoint/2010/main" val="383323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762" y="67905"/>
            <a:ext cx="8229600" cy="1143000"/>
          </a:xfrm>
        </p:spPr>
        <p:txBody>
          <a:bodyPr/>
          <a:lstStyle/>
          <a:p>
            <a:r>
              <a:rPr lang="en-US" b="1" dirty="0"/>
              <a:t>Oxygen delivery</a:t>
            </a:r>
          </a:p>
        </p:txBody>
      </p:sp>
      <p:sp>
        <p:nvSpPr>
          <p:cNvPr id="3" name="Content Placeholder 2"/>
          <p:cNvSpPr>
            <a:spLocks noGrp="1"/>
          </p:cNvSpPr>
          <p:nvPr>
            <p:ph idx="1"/>
          </p:nvPr>
        </p:nvSpPr>
        <p:spPr>
          <a:xfrm>
            <a:off x="457200" y="1488882"/>
            <a:ext cx="8229600" cy="4525963"/>
          </a:xfrm>
        </p:spPr>
        <p:txBody>
          <a:bodyPr>
            <a:normAutofit lnSpcReduction="10000"/>
          </a:bodyPr>
          <a:lstStyle/>
          <a:p>
            <a:pPr marL="0" indent="0" algn="ctr">
              <a:buNone/>
            </a:pPr>
            <a:r>
              <a:rPr lang="en-US" b="1" dirty="0"/>
              <a:t>All patients receive oxygen</a:t>
            </a:r>
          </a:p>
          <a:p>
            <a:pPr marL="0" indent="0" algn="ctr">
              <a:buNone/>
            </a:pPr>
            <a:r>
              <a:rPr lang="en-US" dirty="0"/>
              <a:t>Deliver 6 </a:t>
            </a:r>
            <a:r>
              <a:rPr lang="en-US" dirty="0" err="1"/>
              <a:t>litres</a:t>
            </a:r>
            <a:r>
              <a:rPr lang="en-US" dirty="0"/>
              <a:t> of oxygen via mask for at least 10 minutes or according to patient condition</a:t>
            </a:r>
          </a:p>
          <a:p>
            <a:pPr marL="0" indent="0" algn="ctr">
              <a:buNone/>
            </a:pPr>
            <a:r>
              <a:rPr lang="en-US" dirty="0"/>
              <a:t>This will help displace </a:t>
            </a:r>
            <a:r>
              <a:rPr lang="en-US" dirty="0" err="1"/>
              <a:t>anaesthetic</a:t>
            </a:r>
            <a:r>
              <a:rPr lang="en-US" dirty="0"/>
              <a:t> gases and prevent hypoxia</a:t>
            </a:r>
          </a:p>
          <a:p>
            <a:pPr marL="0" indent="0" algn="ctr">
              <a:buNone/>
            </a:pPr>
            <a:r>
              <a:rPr lang="en-US" dirty="0"/>
              <a:t>Nitrous oxide [N</a:t>
            </a:r>
            <a:r>
              <a:rPr lang="en-US" baseline="-25000" dirty="0"/>
              <a:t>2</a:t>
            </a:r>
            <a:r>
              <a:rPr lang="en-US" dirty="0"/>
              <a:t>0] sits in the lung sacs and needs to displaced by oxygen.  Failure to do may result in Diffusion Hypoxia</a:t>
            </a:r>
          </a:p>
          <a:p>
            <a:pPr marL="0" indent="0" algn="ctr">
              <a:buNone/>
            </a:pPr>
            <a:r>
              <a:rPr lang="en-US" dirty="0"/>
              <a:t>Supports the cardio-vascular system</a:t>
            </a:r>
          </a:p>
          <a:p>
            <a:pPr marL="0" indent="0">
              <a:buNone/>
            </a:pPr>
            <a:endParaRPr lang="en-US" baseline="-25000" dirty="0"/>
          </a:p>
          <a:p>
            <a:pPr marL="0" indent="0">
              <a:buNone/>
            </a:pPr>
            <a:endParaRPr lang="en-US" dirty="0"/>
          </a:p>
        </p:txBody>
      </p:sp>
      <p:pic>
        <p:nvPicPr>
          <p:cNvPr id="4" name="Picture 3" descr="barna_logo_colour.jpg">
            <a:extLst>
              <a:ext uri="{FF2B5EF4-FFF2-40B4-BE49-F238E27FC236}">
                <a16:creationId xmlns:a16="http://schemas.microsoft.com/office/drawing/2014/main" id="{CAAB0AD0-3BB8-0E40-B88F-B2C8DC1B89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51213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79" y="0"/>
            <a:ext cx="8229600" cy="1143000"/>
          </a:xfrm>
        </p:spPr>
        <p:txBody>
          <a:bodyPr/>
          <a:lstStyle/>
          <a:p>
            <a:r>
              <a:rPr lang="en-US" b="1" dirty="0"/>
              <a:t>Stir up regime / Position</a:t>
            </a:r>
          </a:p>
        </p:txBody>
      </p:sp>
      <p:sp>
        <p:nvSpPr>
          <p:cNvPr id="3" name="Content Placeholder 2"/>
          <p:cNvSpPr>
            <a:spLocks noGrp="1"/>
          </p:cNvSpPr>
          <p:nvPr>
            <p:ph idx="1"/>
          </p:nvPr>
        </p:nvSpPr>
        <p:spPr>
          <a:xfrm>
            <a:off x="-477078" y="691763"/>
            <a:ext cx="9557467" cy="6166237"/>
          </a:xfrm>
        </p:spPr>
        <p:txBody>
          <a:bodyPr>
            <a:normAutofit fontScale="70000" lnSpcReduction="20000"/>
          </a:bodyPr>
          <a:lstStyle/>
          <a:p>
            <a:pPr marL="914400" lvl="2" indent="0" algn="ctr">
              <a:buNone/>
            </a:pPr>
            <a:endParaRPr lang="en-US" sz="3200" dirty="0"/>
          </a:p>
          <a:p>
            <a:pPr marL="914400" lvl="2" indent="0" algn="ctr">
              <a:buNone/>
            </a:pPr>
            <a:endParaRPr lang="en-US" sz="3200" dirty="0"/>
          </a:p>
          <a:p>
            <a:pPr marL="914400" lvl="2" indent="0" algn="ctr">
              <a:buNone/>
            </a:pPr>
            <a:r>
              <a:rPr lang="en-US" sz="3800" dirty="0"/>
              <a:t>Assess level of consciousness</a:t>
            </a:r>
          </a:p>
          <a:p>
            <a:pPr marL="914400" lvl="2" indent="0" algn="ctr">
              <a:buNone/>
            </a:pPr>
            <a:r>
              <a:rPr lang="en-US" sz="3800" dirty="0"/>
              <a:t>For unconscious or semi-conscious patients </a:t>
            </a:r>
          </a:p>
          <a:p>
            <a:pPr marL="914400" lvl="2" indent="0" algn="ctr">
              <a:buNone/>
            </a:pPr>
            <a:r>
              <a:rPr lang="en-US" sz="3800" dirty="0"/>
              <a:t> Gentle stimulation of patient, call name, massage hand --- this usually brings them round</a:t>
            </a:r>
          </a:p>
          <a:p>
            <a:pPr marL="914400" lvl="2" indent="0" algn="ctr">
              <a:buNone/>
            </a:pPr>
            <a:r>
              <a:rPr lang="en-US" sz="3800" dirty="0"/>
              <a:t>When conscious the patient will be able to cooperate with instructions to breathe deeper</a:t>
            </a:r>
          </a:p>
          <a:p>
            <a:pPr marL="914400" lvl="2" indent="0" algn="ctr">
              <a:buNone/>
            </a:pPr>
            <a:endParaRPr lang="en-US" sz="3800" dirty="0"/>
          </a:p>
          <a:p>
            <a:pPr marL="914400" lvl="2" indent="0" algn="ctr">
              <a:buNone/>
            </a:pPr>
            <a:r>
              <a:rPr lang="en-US" sz="3800" dirty="0"/>
              <a:t>Sit up to aid respiratory excursion</a:t>
            </a:r>
          </a:p>
          <a:p>
            <a:pPr marL="914400" lvl="2" indent="0" algn="ctr">
              <a:buNone/>
            </a:pPr>
            <a:endParaRPr lang="en-US" sz="3800" dirty="0"/>
          </a:p>
          <a:p>
            <a:pPr marL="914400" lvl="2" indent="0" algn="ctr">
              <a:buNone/>
            </a:pPr>
            <a:endParaRPr lang="en-US" sz="3800" dirty="0"/>
          </a:p>
          <a:p>
            <a:pPr marL="914400" lvl="2" indent="0" algn="ctr">
              <a:buNone/>
            </a:pPr>
            <a:r>
              <a:rPr lang="en-US" sz="3800" dirty="0"/>
              <a:t>The above measures are vital to help open up the airways, oxygenate patients and to encourage the exhalation of carbon dioxide</a:t>
            </a:r>
          </a:p>
          <a:p>
            <a:pPr marL="914400" lvl="2" indent="0" algn="ctr">
              <a:buNone/>
            </a:pPr>
            <a:r>
              <a:rPr lang="en-US" sz="3800" dirty="0"/>
              <a:t> </a:t>
            </a:r>
          </a:p>
          <a:p>
            <a:endParaRPr lang="en-US" dirty="0"/>
          </a:p>
        </p:txBody>
      </p:sp>
      <p:pic>
        <p:nvPicPr>
          <p:cNvPr id="4" name="Picture 3" descr="barna_logo_colour.jpg">
            <a:extLst>
              <a:ext uri="{FF2B5EF4-FFF2-40B4-BE49-F238E27FC236}">
                <a16:creationId xmlns:a16="http://schemas.microsoft.com/office/drawing/2014/main" id="{DD05E7E4-E9E3-DB4D-A4B1-A1CFC4CD87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1201238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CFABD-9003-1E4C-9640-69F20A04DC49}"/>
              </a:ext>
            </a:extLst>
          </p:cNvPr>
          <p:cNvSpPr>
            <a:spLocks noGrp="1"/>
          </p:cNvSpPr>
          <p:nvPr>
            <p:ph type="title"/>
          </p:nvPr>
        </p:nvSpPr>
        <p:spPr>
          <a:xfrm>
            <a:off x="457200" y="83807"/>
            <a:ext cx="8229600" cy="1143000"/>
          </a:xfrm>
        </p:spPr>
        <p:txBody>
          <a:bodyPr/>
          <a:lstStyle/>
          <a:p>
            <a:r>
              <a:rPr lang="en-US" b="1" dirty="0"/>
              <a:t>Pain relief</a:t>
            </a:r>
          </a:p>
        </p:txBody>
      </p:sp>
      <p:sp>
        <p:nvSpPr>
          <p:cNvPr id="3" name="Content Placeholder 2">
            <a:extLst>
              <a:ext uri="{FF2B5EF4-FFF2-40B4-BE49-F238E27FC236}">
                <a16:creationId xmlns:a16="http://schemas.microsoft.com/office/drawing/2014/main" id="{EF24295A-2FD1-404F-BB24-2ED8B3D7C1AC}"/>
              </a:ext>
            </a:extLst>
          </p:cNvPr>
          <p:cNvSpPr>
            <a:spLocks noGrp="1"/>
          </p:cNvSpPr>
          <p:nvPr>
            <p:ph idx="1"/>
          </p:nvPr>
        </p:nvSpPr>
        <p:spPr>
          <a:xfrm>
            <a:off x="-91440" y="1544541"/>
            <a:ext cx="8229600" cy="4525963"/>
          </a:xfrm>
        </p:spPr>
        <p:txBody>
          <a:bodyPr>
            <a:normAutofit/>
          </a:bodyPr>
          <a:lstStyle/>
          <a:p>
            <a:pPr marL="914400" lvl="2" indent="0" algn="ctr">
              <a:buNone/>
            </a:pPr>
            <a:r>
              <a:rPr lang="en-US" sz="2800" dirty="0"/>
              <a:t>For patients undergoing thoracic or abdominal surgery</a:t>
            </a:r>
          </a:p>
          <a:p>
            <a:pPr marL="914400" lvl="2" indent="0" algn="ctr">
              <a:buNone/>
            </a:pPr>
            <a:r>
              <a:rPr lang="en-US" sz="2800" dirty="0"/>
              <a:t>Regular analgesia is essential to enable the patient to take deep breaths</a:t>
            </a:r>
          </a:p>
          <a:p>
            <a:pPr marL="914400" lvl="2" indent="0" algn="ctr">
              <a:buNone/>
            </a:pPr>
            <a:r>
              <a:rPr lang="en-US" sz="2800" dirty="0"/>
              <a:t>Ensure that regular analgesia is ongoing </a:t>
            </a:r>
          </a:p>
          <a:p>
            <a:pPr marL="914400" lvl="2" indent="0" algn="ctr">
              <a:buNone/>
            </a:pPr>
            <a:endParaRPr lang="en-US" sz="2800" dirty="0"/>
          </a:p>
          <a:p>
            <a:pPr marL="914400" lvl="2" indent="0" algn="ctr">
              <a:buNone/>
            </a:pPr>
            <a:r>
              <a:rPr lang="en-US" sz="2800" dirty="0"/>
              <a:t>Administer appropriate drugs [opioids, Paracetamol, NSAID’s or top up local </a:t>
            </a:r>
            <a:r>
              <a:rPr lang="en-US" sz="2800" dirty="0" err="1"/>
              <a:t>anaesthetic</a:t>
            </a:r>
            <a:r>
              <a:rPr lang="en-US" sz="2800" dirty="0"/>
              <a:t>]</a:t>
            </a:r>
          </a:p>
        </p:txBody>
      </p:sp>
      <p:pic>
        <p:nvPicPr>
          <p:cNvPr id="4" name="Picture 3" descr="barna_logo_colour.jpg">
            <a:extLst>
              <a:ext uri="{FF2B5EF4-FFF2-40B4-BE49-F238E27FC236}">
                <a16:creationId xmlns:a16="http://schemas.microsoft.com/office/drawing/2014/main" id="{F454ACDF-8376-F14E-B136-6106A6634E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1455534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Deep breathing and coughing</a:t>
            </a:r>
          </a:p>
        </p:txBody>
      </p:sp>
      <p:sp>
        <p:nvSpPr>
          <p:cNvPr id="3" name="Content Placeholder 2"/>
          <p:cNvSpPr>
            <a:spLocks noGrp="1"/>
          </p:cNvSpPr>
          <p:nvPr>
            <p:ph idx="1"/>
          </p:nvPr>
        </p:nvSpPr>
        <p:spPr>
          <a:xfrm>
            <a:off x="457200" y="1600200"/>
            <a:ext cx="8480066" cy="5070944"/>
          </a:xfrm>
        </p:spPr>
        <p:txBody>
          <a:bodyPr>
            <a:normAutofit fontScale="92500"/>
          </a:bodyPr>
          <a:lstStyle/>
          <a:p>
            <a:pPr marL="0" indent="0" algn="ctr">
              <a:buNone/>
            </a:pPr>
            <a:r>
              <a:rPr lang="en-US" dirty="0"/>
              <a:t>Deep breathing is essential to strengthen respiratory muscles, + ensure adequate tidal volume of air is exchanged and to open up airways</a:t>
            </a:r>
          </a:p>
          <a:p>
            <a:pPr marL="0" indent="0" algn="ctr">
              <a:buNone/>
            </a:pPr>
            <a:r>
              <a:rPr lang="en-US" dirty="0"/>
              <a:t>It will ensure that C0</a:t>
            </a:r>
            <a:r>
              <a:rPr lang="en-US" baseline="-25000" dirty="0"/>
              <a:t>2</a:t>
            </a:r>
            <a:r>
              <a:rPr lang="en-US" dirty="0"/>
              <a:t> is exhaled to avoid hypercarbia</a:t>
            </a:r>
          </a:p>
          <a:p>
            <a:pPr marL="0" indent="0" algn="ctr">
              <a:buNone/>
            </a:pPr>
            <a:r>
              <a:rPr lang="en-US" dirty="0"/>
              <a:t>Coughing helps to ‘blast open’ shut down alveoli</a:t>
            </a:r>
          </a:p>
          <a:p>
            <a:pPr marL="0" indent="0" algn="ctr">
              <a:buNone/>
            </a:pPr>
            <a:r>
              <a:rPr lang="en-US" dirty="0"/>
              <a:t>It is useful to use a pillow to ‘splint’ the cough and will encourage the patient compliance</a:t>
            </a:r>
          </a:p>
          <a:p>
            <a:pPr marL="0" indent="0" algn="ctr">
              <a:buNone/>
            </a:pPr>
            <a:r>
              <a:rPr lang="en-US" dirty="0"/>
              <a:t>Coughing is a challenge in this early period of recovery, encouragement is needed</a:t>
            </a:r>
          </a:p>
        </p:txBody>
      </p:sp>
      <p:pic>
        <p:nvPicPr>
          <p:cNvPr id="4" name="Picture 3" descr="barna_logo_colour.jpg">
            <a:extLst>
              <a:ext uri="{FF2B5EF4-FFF2-40B4-BE49-F238E27FC236}">
                <a16:creationId xmlns:a16="http://schemas.microsoft.com/office/drawing/2014/main" id="{569C9291-8A1C-1E41-89E5-88070D0787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3062" y="6133087"/>
            <a:ext cx="1293738" cy="429492"/>
          </a:xfrm>
          <a:prstGeom prst="rect">
            <a:avLst/>
          </a:prstGeom>
        </p:spPr>
      </p:pic>
    </p:spTree>
    <p:extLst>
      <p:ext uri="{BB962C8B-B14F-4D97-AF65-F5344CB8AC3E}">
        <p14:creationId xmlns:p14="http://schemas.microsoft.com/office/powerpoint/2010/main" val="1834368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1213</TotalTime>
  <Words>1583</Words>
  <Application>Microsoft Macintosh PowerPoint</Application>
  <PresentationFormat>On-screen Show (4:3)</PresentationFormat>
  <Paragraphs>222</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Lucida Sans Unicode</vt:lpstr>
      <vt:lpstr>Wingdings 3</vt:lpstr>
      <vt:lpstr>Office Theme</vt:lpstr>
      <vt:lpstr>MANAGEMENT OF BREATHING : general guidelines</vt:lpstr>
      <vt:lpstr>Learning outcomes</vt:lpstr>
      <vt:lpstr>The patient arrives from theatre following GA ….</vt:lpstr>
      <vt:lpstr>PowerPoint Presentation</vt:lpstr>
      <vt:lpstr>‘Routine’ recovery care includes:  </vt:lpstr>
      <vt:lpstr>Oxygen delivery</vt:lpstr>
      <vt:lpstr>Stir up regime / Position</vt:lpstr>
      <vt:lpstr>Pain relief</vt:lpstr>
      <vt:lpstr>Deep breathing and coughing</vt:lpstr>
      <vt:lpstr>Use of incentive spirometer</vt:lpstr>
      <vt:lpstr>Use of Continuous Positive Airway Pressure</vt:lpstr>
      <vt:lpstr>PowerPoint Presentation</vt:lpstr>
      <vt:lpstr>When things go wrong….</vt:lpstr>
      <vt:lpstr>Risk appraisal</vt:lpstr>
      <vt:lpstr> 3 stage management</vt:lpstr>
      <vt:lpstr>MAIN LINES OF TREATMENT in all stages </vt:lpstr>
      <vt:lpstr>Stage one</vt:lpstr>
      <vt:lpstr>Signs of deterioration : when to call for help!</vt:lpstr>
      <vt:lpstr>REMEMBER</vt:lpstr>
      <vt:lpstr>Stage 2 : Bagging the patient Positive pressure ventilation</vt:lpstr>
      <vt:lpstr>Next steps in Stage 2</vt:lpstr>
      <vt:lpstr>Stage 3 : Intubation and ventilation</vt:lpstr>
      <vt:lpstr>Summary</vt:lpstr>
      <vt:lpstr>Discuss this ‘high risk patient’</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Respiratory Function in the Post-Anaesthetic Period</dc:title>
  <dc:creator>Patricia Smedley</dc:creator>
  <cp:lastModifiedBy>Patricia Smedley</cp:lastModifiedBy>
  <cp:revision>37</cp:revision>
  <dcterms:created xsi:type="dcterms:W3CDTF">2020-01-01T17:24:08Z</dcterms:created>
  <dcterms:modified xsi:type="dcterms:W3CDTF">2022-03-21T15:28:30Z</dcterms:modified>
</cp:coreProperties>
</file>