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357" r:id="rId2"/>
    <p:sldId id="308" r:id="rId3"/>
    <p:sldId id="280" r:id="rId4"/>
    <p:sldId id="397" r:id="rId5"/>
    <p:sldId id="301" r:id="rId6"/>
    <p:sldId id="331" r:id="rId7"/>
    <p:sldId id="261" r:id="rId8"/>
    <p:sldId id="433" r:id="rId9"/>
    <p:sldId id="395" r:id="rId10"/>
    <p:sldId id="334" r:id="rId11"/>
    <p:sldId id="336" r:id="rId12"/>
    <p:sldId id="398" r:id="rId13"/>
    <p:sldId id="400" r:id="rId14"/>
    <p:sldId id="341" r:id="rId15"/>
    <p:sldId id="402" r:id="rId16"/>
    <p:sldId id="347" r:id="rId17"/>
    <p:sldId id="312" r:id="rId18"/>
    <p:sldId id="404" r:id="rId19"/>
    <p:sldId id="406" r:id="rId20"/>
    <p:sldId id="408" r:id="rId21"/>
    <p:sldId id="410" r:id="rId22"/>
    <p:sldId id="412" r:id="rId23"/>
    <p:sldId id="414" r:id="rId24"/>
    <p:sldId id="416" r:id="rId25"/>
    <p:sldId id="418" r:id="rId26"/>
    <p:sldId id="420" r:id="rId27"/>
    <p:sldId id="422" r:id="rId28"/>
    <p:sldId id="424" r:id="rId29"/>
    <p:sldId id="332" r:id="rId30"/>
    <p:sldId id="322" r:id="rId31"/>
    <p:sldId id="323" r:id="rId32"/>
    <p:sldId id="426" r:id="rId33"/>
    <p:sldId id="428" r:id="rId34"/>
    <p:sldId id="430" r:id="rId35"/>
    <p:sldId id="345" r:id="rId36"/>
    <p:sldId id="432" r:id="rId37"/>
    <p:sldId id="346" r:id="rId38"/>
    <p:sldId id="306" r:id="rId39"/>
    <p:sldId id="434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/>
    <p:restoredTop sz="94674"/>
  </p:normalViewPr>
  <p:slideViewPr>
    <p:cSldViewPr snapToGrid="0" snapToObjects="1">
      <p:cViewPr varScale="1">
        <p:scale>
          <a:sx n="144" d="100"/>
          <a:sy n="144" d="100"/>
        </p:scale>
        <p:origin x="227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7" d="100"/>
        <a:sy n="87" d="100"/>
      </p:scale>
      <p:origin x="0" y="25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1CA6BB-C7C1-3945-858D-0843DF8591DA}" type="datetimeFigureOut">
              <a:rPr lang="en-US" smtClean="0"/>
              <a:t>6/2/22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EA2F41-5E1C-E04A-9957-C8048E5B25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347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DA46B-7E43-2149-BF01-FC0692DA352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031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EA2F41-5E1C-E04A-9957-C8048E5B259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753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EA2F41-5E1C-E04A-9957-C8048E5B259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66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E6-7C79-5641-BD02-796BD2B44DCB}" type="datetimeFigureOut">
              <a:rPr lang="en-US" smtClean="0"/>
              <a:t>6/2/22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841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E6-7C79-5641-BD02-796BD2B44DCB}" type="datetimeFigureOut">
              <a:rPr lang="en-US" smtClean="0"/>
              <a:t>6/2/22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943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E6-7C79-5641-BD02-796BD2B44DCB}" type="datetimeFigureOut">
              <a:rPr lang="en-US" smtClean="0"/>
              <a:t>6/2/22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248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E6-7C79-5641-BD02-796BD2B44DCB}" type="datetimeFigureOut">
              <a:rPr lang="en-US" smtClean="0"/>
              <a:t>6/2/22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691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E6-7C79-5641-BD02-796BD2B44DCB}" type="datetimeFigureOut">
              <a:rPr lang="en-US" smtClean="0"/>
              <a:t>6/2/22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60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E6-7C79-5641-BD02-796BD2B44DCB}" type="datetimeFigureOut">
              <a:rPr lang="en-US" smtClean="0"/>
              <a:t>6/2/22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599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E6-7C79-5641-BD02-796BD2B44DCB}" type="datetimeFigureOut">
              <a:rPr lang="en-US" smtClean="0"/>
              <a:t>6/2/22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813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E6-7C79-5641-BD02-796BD2B44DCB}" type="datetimeFigureOut">
              <a:rPr lang="en-US" smtClean="0"/>
              <a:t>6/2/22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116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E6-7C79-5641-BD02-796BD2B44DCB}" type="datetimeFigureOut">
              <a:rPr lang="en-US" smtClean="0"/>
              <a:t>6/2/22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590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E6-7C79-5641-BD02-796BD2B44DCB}" type="datetimeFigureOut">
              <a:rPr lang="en-US" smtClean="0"/>
              <a:t>6/2/22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340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E6-7C79-5641-BD02-796BD2B44DCB}" type="datetimeFigureOut">
              <a:rPr lang="en-US" smtClean="0"/>
              <a:t>6/2/22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673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62FE6-7C79-5641-BD02-796BD2B44DCB}" type="datetimeFigureOut">
              <a:rPr lang="en-US" smtClean="0"/>
              <a:t>6/2/22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94E2E-25A6-9C44-8611-D5570316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858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93681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sz="8000" b="1" dirty="0"/>
              <a:t>ASSESSMENT OF CIRCULATION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0751" y="3890035"/>
            <a:ext cx="6807200" cy="1752600"/>
          </a:xfrm>
        </p:spPr>
        <p:txBody>
          <a:bodyPr>
            <a:normAutofit lnSpcReduction="10000"/>
          </a:bodyPr>
          <a:lstStyle/>
          <a:p>
            <a:r>
              <a:rPr lang="en-US" sz="3000" b="1" dirty="0">
                <a:solidFill>
                  <a:srgbClr val="FF0000"/>
                </a:solidFill>
              </a:rPr>
              <a:t>PACU Circulation Learning and Teaching Resource</a:t>
            </a:r>
          </a:p>
          <a:p>
            <a:r>
              <a:rPr lang="en-GB" sz="4800" b="1" dirty="0">
                <a:solidFill>
                  <a:srgbClr val="FF0000"/>
                </a:solidFill>
                <a:latin typeface="+mj-lt"/>
              </a:rPr>
              <a:t> </a:t>
            </a:r>
          </a:p>
        </p:txBody>
      </p:sp>
      <p:pic>
        <p:nvPicPr>
          <p:cNvPr id="4" name="Picture 3" descr="barna_logo_colour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192" y="351016"/>
            <a:ext cx="2671808" cy="88698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8494BEA-6751-7D46-9C2C-F192FE6472E1}"/>
              </a:ext>
            </a:extLst>
          </p:cNvPr>
          <p:cNvSpPr/>
          <p:nvPr/>
        </p:nvSpPr>
        <p:spPr>
          <a:xfrm>
            <a:off x="6185684" y="5770602"/>
            <a:ext cx="1586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ym typeface="Symbol" pitchFamily="2" charset="2"/>
              </a:rPr>
              <a:t></a:t>
            </a:r>
            <a:r>
              <a:rPr lang="en-GB" b="1" dirty="0"/>
              <a:t>BARNA.2022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C53415-09D8-FA4E-AC16-23420D3E4D2C}"/>
              </a:ext>
            </a:extLst>
          </p:cNvPr>
          <p:cNvSpPr/>
          <p:nvPr/>
        </p:nvSpPr>
        <p:spPr>
          <a:xfrm>
            <a:off x="362857" y="5589369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/>
              <a:t>All images purchased from </a:t>
            </a:r>
          </a:p>
          <a:p>
            <a:r>
              <a:rPr lang="en-US" sz="1400" dirty="0"/>
              <a:t>Shutterstock unless otherwise stated.</a:t>
            </a:r>
          </a:p>
        </p:txBody>
      </p:sp>
    </p:spTree>
    <p:extLst>
      <p:ext uri="{BB962C8B-B14F-4D97-AF65-F5344CB8AC3E}">
        <p14:creationId xmlns:p14="http://schemas.microsoft.com/office/powerpoint/2010/main" val="283743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050"/>
    </mc:Choice>
    <mc:Fallback xmlns="">
      <p:transition spd="slow" advTm="3305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Airway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Is the airway clear?</a:t>
            </a:r>
          </a:p>
          <a:p>
            <a:endParaRPr lang="en-US" sz="2800" dirty="0"/>
          </a:p>
          <a:p>
            <a:r>
              <a:rPr lang="en-US" sz="2800" dirty="0"/>
              <a:t>See ‘Airway’ PPP for detailed information on airway assessment : [look, listen and feel]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Airway is always first priority.  If obstruction occurs, the patient will become hypoxic, tissue hypoxia will occur and the myocardium become unstable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967279BF-430D-C344-AA2F-8C734D2F6B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939" y="46231"/>
            <a:ext cx="1376039" cy="45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78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87202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Breathing : rate &amp; depth of </a:t>
            </a:r>
            <a:br>
              <a:rPr lang="en-US" b="1" dirty="0"/>
            </a:br>
            <a:r>
              <a:rPr lang="en-US" b="1" dirty="0"/>
              <a:t>respirations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Rate &amp; depth </a:t>
            </a:r>
            <a:r>
              <a:rPr lang="en-US" sz="2800" dirty="0"/>
              <a:t>of respiration sufficient to ensure good alveolar ventilation to allow for exchange of gases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If rate and depth are </a:t>
            </a:r>
            <a:r>
              <a:rPr lang="en-US" sz="2800" b="1" dirty="0"/>
              <a:t>impaired</a:t>
            </a:r>
            <a:r>
              <a:rPr lang="en-US" sz="2800" dirty="0"/>
              <a:t>, the patient will become </a:t>
            </a:r>
            <a:r>
              <a:rPr lang="en-US" sz="2800" b="1" dirty="0"/>
              <a:t>hypoxic</a:t>
            </a:r>
            <a:r>
              <a:rPr lang="en-US" sz="2800" dirty="0"/>
              <a:t>.   Hypoxia, and raised carbon dioxide impact on the CVS, with myocardial depression, vasodilation, acidosis, compensatory tachycardia and an eventual fall in BP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BE1512F1-601B-194E-ACAB-819DF47CF4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041" y="92076"/>
            <a:ext cx="1526959" cy="50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47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04124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Mental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8369"/>
            <a:ext cx="8229600" cy="4525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/>
              <a:t>Level of Consciousness</a:t>
            </a:r>
          </a:p>
          <a:p>
            <a:pPr marL="0" indent="0" algn="ctr">
              <a:buNone/>
            </a:pPr>
            <a:r>
              <a:rPr lang="en-US" sz="2800" dirty="0"/>
              <a:t>Awake, unconscious?</a:t>
            </a:r>
          </a:p>
          <a:p>
            <a:pPr marL="0" indent="0" algn="ctr">
              <a:buNone/>
            </a:pPr>
            <a:endParaRPr lang="en-US" sz="2800" b="1" dirty="0"/>
          </a:p>
          <a:p>
            <a:pPr marL="457200" lvl="1" indent="0" algn="ctr">
              <a:buNone/>
            </a:pPr>
            <a:r>
              <a:rPr lang="en-US" b="1" dirty="0"/>
              <a:t>Is the patient alert, rational, settled?</a:t>
            </a:r>
          </a:p>
          <a:p>
            <a:pPr marL="457200" lvl="1" indent="0" algn="ctr">
              <a:buNone/>
            </a:pPr>
            <a:r>
              <a:rPr lang="en-US" i="1" dirty="0"/>
              <a:t>Denotes good cerebral perfusion as a result of </a:t>
            </a:r>
            <a:r>
              <a:rPr lang="en-US" i="1" dirty="0" err="1"/>
              <a:t>efficent</a:t>
            </a:r>
            <a:r>
              <a:rPr lang="en-US" i="1" dirty="0"/>
              <a:t> CVS </a:t>
            </a:r>
          </a:p>
          <a:p>
            <a:pPr marL="457200" lvl="1" indent="0" algn="ctr">
              <a:buNone/>
            </a:pPr>
            <a:endParaRPr lang="en-US" i="1" dirty="0"/>
          </a:p>
          <a:p>
            <a:pPr marL="457200" lvl="1" indent="0" algn="ctr">
              <a:buNone/>
            </a:pPr>
            <a:r>
              <a:rPr lang="en-US" b="1" dirty="0"/>
              <a:t>Is the patient anxious, confused, restless?</a:t>
            </a:r>
          </a:p>
          <a:p>
            <a:pPr marL="457200" lvl="1" indent="0" algn="ctr">
              <a:buNone/>
            </a:pPr>
            <a:r>
              <a:rPr lang="en-US" i="1" dirty="0"/>
              <a:t>May indicate hypoxia due to poor cerebral perfusion caused by circulatory failure or </a:t>
            </a:r>
            <a:r>
              <a:rPr lang="en-US" i="1" dirty="0" err="1"/>
              <a:t>hypoxaemia</a:t>
            </a:r>
            <a:r>
              <a:rPr lang="en-US" i="1" dirty="0"/>
              <a:t> due to respiratory insufficiency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324DDE9-56E0-5841-9EE8-6C543BC35292}"/>
              </a:ext>
            </a:extLst>
          </p:cNvPr>
          <p:cNvSpPr txBox="1">
            <a:spLocks/>
          </p:cNvSpPr>
          <p:nvPr/>
        </p:nvSpPr>
        <p:spPr>
          <a:xfrm>
            <a:off x="457200" y="-8937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b="1" dirty="0"/>
            </a:br>
            <a:r>
              <a:rPr lang="en-US" b="1" dirty="0"/>
              <a:t>Mental status</a:t>
            </a:r>
          </a:p>
        </p:txBody>
      </p:sp>
      <p:pic>
        <p:nvPicPr>
          <p:cNvPr id="5" name="Picture 4" descr="barna_logo_colour.jpg">
            <a:extLst>
              <a:ext uri="{FF2B5EF4-FFF2-40B4-BE49-F238E27FC236}">
                <a16:creationId xmlns:a16="http://schemas.microsoft.com/office/drawing/2014/main" id="{2C1D905D-76BA-264E-83A0-B68D21806A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365" y="42231"/>
            <a:ext cx="1695635" cy="56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92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72104" y="-129521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/>
              <a:t>Blood pressure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62144" y="1232667"/>
            <a:ext cx="9144000" cy="618671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/>
              <a:t>BP is the key indicator of cardiovascular performance</a:t>
            </a:r>
          </a:p>
          <a:p>
            <a:pPr marL="0" indent="0" algn="ctr">
              <a:buNone/>
            </a:pPr>
            <a:r>
              <a:rPr lang="en-US" sz="2400" b="1" dirty="0"/>
              <a:t>There are many factors which affect BP </a:t>
            </a:r>
            <a:endParaRPr lang="en-US" sz="2400" b="1" i="1" dirty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There is no ‘normal BP.’  It alters with the individual [age &amp; medical history]. BP normal now considered 120/80 and below</a:t>
            </a:r>
          </a:p>
          <a:p>
            <a:pPr algn="ctr"/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Refer to patients pre-operative BP and to the </a:t>
            </a:r>
            <a:r>
              <a:rPr lang="en-US" sz="2400" dirty="0" err="1"/>
              <a:t>anaesthetic</a:t>
            </a:r>
            <a:r>
              <a:rPr lang="en-US" sz="2400" dirty="0"/>
              <a:t> chart for intra-operative trends [drugs and fluid given]  to assess intraoperative stability of BP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i="1" dirty="0"/>
              <a:t>Decreases of systolic pressure of 30-40 mmHg from patients normal BP are </a:t>
            </a:r>
            <a:r>
              <a:rPr lang="en-US" sz="2400" b="1" i="1" dirty="0"/>
              <a:t>significant and require attention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E3B1544D-47B3-7F44-9329-9486DE5DF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817" y="34182"/>
            <a:ext cx="1376039" cy="45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486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391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BP must be assessed alongside </a:t>
            </a:r>
            <a:br>
              <a:rPr lang="en-US" sz="3600" b="1" dirty="0"/>
            </a:br>
            <a:r>
              <a:rPr lang="en-US" sz="3600" b="1" dirty="0"/>
              <a:t>other indicators of CVS efficiency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1146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dirty="0"/>
              <a:t>BP and HR – relationship?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dirty="0"/>
              <a:t>BP and peripheral perfusion – relationship?</a:t>
            </a:r>
          </a:p>
          <a:p>
            <a:pPr marL="0" indent="0" algn="ctr">
              <a:buNone/>
            </a:pPr>
            <a:r>
              <a:rPr lang="en-US" sz="2800" dirty="0"/>
              <a:t> </a:t>
            </a:r>
          </a:p>
          <a:p>
            <a:pPr marL="0" indent="0" algn="ctr">
              <a:buNone/>
            </a:pPr>
            <a:r>
              <a:rPr lang="en-US" sz="2800" dirty="0"/>
              <a:t>If no BP cuff – can we approximate CVS status?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dirty="0"/>
              <a:t>BP often a late indicator of hypotension – as compensatory reflexes, tachycardia, vasoconstriction occur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2594D897-305E-364D-A7BD-AC0DBFE246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956" y="0"/>
            <a:ext cx="1811044" cy="59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61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658"/>
            <a:ext cx="8229600" cy="1143000"/>
          </a:xfrm>
        </p:spPr>
        <p:txBody>
          <a:bodyPr/>
          <a:lstStyle/>
          <a:p>
            <a:r>
              <a:rPr lang="en-US" b="1" dirty="0"/>
              <a:t>MAP and Pulse pressure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469086" cy="5714999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b="1" dirty="0"/>
              <a:t>MAP = Mean Arterial Pressure </a:t>
            </a:r>
          </a:p>
          <a:p>
            <a:pPr marL="0" indent="0" algn="ctr">
              <a:buNone/>
            </a:pPr>
            <a:endParaRPr lang="en-US" sz="2600" dirty="0"/>
          </a:p>
          <a:p>
            <a:pPr marL="0" indent="0" algn="ctr">
              <a:buNone/>
            </a:pPr>
            <a:r>
              <a:rPr lang="en-US" sz="2600" dirty="0"/>
              <a:t>Refers to the average pressure of blood leaving the heart to perfuse the tissues [average between systolic and diastolic] 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600" dirty="0"/>
              <a:t>Used in advanced clinical practice to set parameters for CVS management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b="1" dirty="0"/>
              <a:t>Pulse Pressure</a:t>
            </a:r>
          </a:p>
          <a:p>
            <a:pPr marL="0" indent="0" algn="ctr">
              <a:buNone/>
            </a:pPr>
            <a:r>
              <a:rPr lang="en-US" sz="2600" dirty="0"/>
              <a:t>The difference between systolic and diastolic pressure</a:t>
            </a:r>
          </a:p>
          <a:p>
            <a:pPr marL="0" indent="0" algn="ctr">
              <a:buNone/>
            </a:pPr>
            <a:endParaRPr lang="en-US" sz="2500" dirty="0"/>
          </a:p>
          <a:p>
            <a:pPr marL="0" indent="0" algn="ctr">
              <a:buNone/>
            </a:pPr>
            <a:r>
              <a:rPr lang="en-US" sz="2600" dirty="0"/>
              <a:t>Normally between 50-60</a:t>
            </a:r>
            <a:r>
              <a:rPr lang="en-US" sz="2100" dirty="0"/>
              <a:t>mmHg</a:t>
            </a:r>
          </a:p>
          <a:p>
            <a:pPr marL="0" indent="0" algn="ctr">
              <a:buNone/>
            </a:pPr>
            <a:endParaRPr lang="en-US" sz="2500" dirty="0"/>
          </a:p>
          <a:p>
            <a:pPr marL="0" indent="0" algn="ctr">
              <a:buNone/>
            </a:pPr>
            <a:r>
              <a:rPr lang="en-US" sz="2600" dirty="0"/>
              <a:t>Narrowed pulse pressure indicated increased SVR which can be dangerous in the elderly patient or one with a weakened left ventricle</a:t>
            </a:r>
          </a:p>
          <a:p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E38BC532-2297-6B4D-8874-5DDF41F4DF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322" y="6658"/>
            <a:ext cx="1846555" cy="61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422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800" b="1" dirty="0"/>
              <a:t>Mean blood pressure needs to be no more than 25% below pre-op value to ensure adequate circulation to brain and kidneys </a:t>
            </a:r>
            <a:r>
              <a:rPr lang="en-US" b="1" dirty="0"/>
              <a:t>[Hatfield &amp; </a:t>
            </a:r>
            <a:r>
              <a:rPr lang="en-US" b="1" dirty="0" err="1"/>
              <a:t>Tronson</a:t>
            </a:r>
            <a:r>
              <a:rPr lang="en-US" b="1" dirty="0"/>
              <a:t>] </a:t>
            </a:r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AFC672A5-25BD-724F-920F-39AD87E3C5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120" y="0"/>
            <a:ext cx="1677880" cy="55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2822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482571" y="-183089"/>
            <a:ext cx="9011696" cy="1143000"/>
          </a:xfrm>
        </p:spPr>
        <p:txBody>
          <a:bodyPr>
            <a:normAutofit/>
          </a:bodyPr>
          <a:lstStyle/>
          <a:p>
            <a:r>
              <a:rPr lang="en-US" sz="3600" b="1" dirty="0"/>
              <a:t>Heart Rate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304" y="814813"/>
            <a:ext cx="9181798" cy="6336102"/>
          </a:xfrm>
        </p:spPr>
        <p:txBody>
          <a:bodyPr>
            <a:normAutofit/>
          </a:bodyPr>
          <a:lstStyle/>
          <a:p>
            <a:r>
              <a:rPr lang="en-US" sz="1800" dirty="0"/>
              <a:t>Another key indicator of CVS performance : ECG monitor gives real time status of heart rate and rhythm / pulse oximetry gives real time heart rate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b="1" dirty="0"/>
              <a:t>Normal parameters 60 – 100 beats per minute at rest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HR below 60 indicates </a:t>
            </a:r>
            <a:r>
              <a:rPr lang="en-US" sz="1800" b="1" dirty="0"/>
              <a:t>bradycardia</a:t>
            </a:r>
            <a:r>
              <a:rPr lang="en-US" sz="1800" dirty="0"/>
              <a:t> </a:t>
            </a:r>
          </a:p>
          <a:p>
            <a:r>
              <a:rPr lang="en-US" sz="1800" i="1" dirty="0"/>
              <a:t>Question the reason for bradycardia </a:t>
            </a:r>
            <a:r>
              <a:rPr lang="en-US" sz="1800" dirty="0"/>
              <a:t>: is this a fit young athlete whose normal HR is 40 bpm?   Is patient on Beta Blockers?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HR above 100 indicates </a:t>
            </a:r>
            <a:r>
              <a:rPr lang="en-US" sz="1800" b="1" dirty="0"/>
              <a:t>tachycardia</a:t>
            </a:r>
            <a:r>
              <a:rPr lang="en-US" sz="1800" dirty="0"/>
              <a:t>.  An increase in HR can cause cardiac output to double </a:t>
            </a:r>
          </a:p>
          <a:p>
            <a:pPr marL="0" indent="0">
              <a:buNone/>
            </a:pPr>
            <a:r>
              <a:rPr lang="en-US" sz="1800" dirty="0"/>
              <a:t>       or treble increasing the BP</a:t>
            </a:r>
          </a:p>
          <a:p>
            <a:r>
              <a:rPr lang="en-US" sz="1800" i="1" dirty="0"/>
              <a:t>Question reason for tachycardia </a:t>
            </a:r>
            <a:r>
              <a:rPr lang="en-US" sz="1800" dirty="0"/>
              <a:t>:  is the patient stressed, in pain/discomfort?  [all will stimulate the SNS to raise HR]</a:t>
            </a:r>
          </a:p>
          <a:p>
            <a:r>
              <a:rPr lang="en-US" sz="1800" dirty="0"/>
              <a:t>Tachycardia may be result of overfilling or </a:t>
            </a:r>
            <a:r>
              <a:rPr lang="en-US" sz="1800" dirty="0" err="1"/>
              <a:t>hypovolaemia</a:t>
            </a:r>
            <a:r>
              <a:rPr lang="en-US" sz="1800" dirty="0"/>
              <a:t> : check fluid status</a:t>
            </a:r>
          </a:p>
          <a:p>
            <a:r>
              <a:rPr lang="en-US" sz="1800" i="1" dirty="0"/>
              <a:t>Rapid heart rates increase the oxygen demands of the myocardium, shortening the time of coronary blood flow.  For patients with cardiac disease, a rise in HR of 5-10 </a:t>
            </a:r>
            <a:r>
              <a:rPr lang="en-US" sz="1800" i="1" dirty="0" err="1"/>
              <a:t>bpm</a:t>
            </a:r>
            <a:r>
              <a:rPr lang="en-US" sz="1800" i="1" dirty="0"/>
              <a:t> may have </a:t>
            </a:r>
            <a:r>
              <a:rPr lang="en-US" sz="1800" i="1" dirty="0" err="1"/>
              <a:t>signficant</a:t>
            </a:r>
            <a:r>
              <a:rPr lang="en-US" sz="1800" i="1" dirty="0"/>
              <a:t> consequences</a:t>
            </a:r>
          </a:p>
          <a:p>
            <a:r>
              <a:rPr lang="en-US" sz="1800" dirty="0"/>
              <a:t>Check ECG for all above – does it show normal sinus rhythm?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58DB5516-73CC-6C4D-8567-4CE24513E0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711" y="90745"/>
            <a:ext cx="1793289" cy="59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865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32155" y="0"/>
            <a:ext cx="9011696" cy="1143000"/>
          </a:xfrm>
        </p:spPr>
        <p:txBody>
          <a:bodyPr>
            <a:normAutofit/>
          </a:bodyPr>
          <a:lstStyle/>
          <a:p>
            <a:r>
              <a:rPr lang="en-US" b="1" dirty="0"/>
              <a:t>Heart Rate : </a:t>
            </a:r>
            <a:r>
              <a:rPr lang="en-US" b="1" dirty="0" err="1"/>
              <a:t>Bradycardia</a:t>
            </a:r>
            <a:r>
              <a:rPr lang="en-US" b="1" dirty="0"/>
              <a:t> </a:t>
            </a:r>
            <a:r>
              <a:rPr lang="en-US" sz="2400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509" y="1302409"/>
            <a:ext cx="8442036" cy="542128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800" dirty="0"/>
              <a:t>Heart Rate is another key indicator of CVS performance </a:t>
            </a:r>
          </a:p>
          <a:p>
            <a:pPr marL="0" indent="0" algn="ctr">
              <a:buNone/>
            </a:pPr>
            <a:r>
              <a:rPr lang="en-US" sz="2800" dirty="0"/>
              <a:t>Real time HR from pulse oximetry – HR / rhythm from ECG</a:t>
            </a:r>
          </a:p>
          <a:p>
            <a:pPr marL="0" indent="0" algn="ctr">
              <a:buNone/>
            </a:pPr>
            <a:r>
              <a:rPr lang="en-US" sz="2800" b="1" dirty="0"/>
              <a:t>Heart rate is a key early indicator of CVS dysfunction</a:t>
            </a:r>
          </a:p>
          <a:p>
            <a:pPr marL="0" indent="0" algn="ctr">
              <a:buNone/>
            </a:pPr>
            <a:endParaRPr lang="en-US" sz="2800" b="1" dirty="0"/>
          </a:p>
          <a:p>
            <a:pPr marL="0" indent="0" algn="ctr">
              <a:buNone/>
            </a:pPr>
            <a:r>
              <a:rPr lang="en-US" sz="2800" b="1" dirty="0"/>
              <a:t>Normal 60 – 100 bpm at rest</a:t>
            </a:r>
          </a:p>
          <a:p>
            <a:pPr algn="ctr"/>
            <a:endParaRPr lang="en-US" sz="2800" dirty="0"/>
          </a:p>
          <a:p>
            <a:pPr marL="0" indent="0" algn="ctr">
              <a:buNone/>
            </a:pPr>
            <a:r>
              <a:rPr lang="en-US" sz="2800" dirty="0"/>
              <a:t>HR below 60 indicates </a:t>
            </a:r>
            <a:r>
              <a:rPr lang="en-US" sz="2800" b="1" dirty="0" err="1"/>
              <a:t>Bradycardia</a:t>
            </a:r>
            <a:r>
              <a:rPr lang="en-US" sz="2800" dirty="0"/>
              <a:t> </a:t>
            </a:r>
          </a:p>
          <a:p>
            <a:pPr marL="0" indent="0" algn="ctr">
              <a:buNone/>
            </a:pPr>
            <a:r>
              <a:rPr lang="en-US" sz="2800" dirty="0"/>
              <a:t>Is </a:t>
            </a:r>
            <a:r>
              <a:rPr lang="en-US" sz="2800" dirty="0" err="1"/>
              <a:t>bradycardia</a:t>
            </a:r>
            <a:r>
              <a:rPr lang="en-US" sz="2800" dirty="0"/>
              <a:t> compromising cardiac output – and BP?</a:t>
            </a:r>
          </a:p>
          <a:p>
            <a:pPr marL="0" indent="0" algn="ctr">
              <a:buNone/>
            </a:pPr>
            <a:r>
              <a:rPr lang="en-US" sz="2800" dirty="0"/>
              <a:t>[CO = SV X HR]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b="1" dirty="0"/>
              <a:t>Questions ?  </a:t>
            </a:r>
            <a:r>
              <a:rPr lang="en-US" sz="2800" dirty="0"/>
              <a:t>What is reason for bradycardia? Is this a fit young athlete whose normal HR is 40 bpm?   Is patient on Beta blockers?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A62C90EC-BFDD-AC48-B22D-D4358E0A4A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344" y="0"/>
            <a:ext cx="1766656" cy="58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5389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76544" y="-199630"/>
            <a:ext cx="9011696" cy="1143000"/>
          </a:xfrm>
        </p:spPr>
        <p:txBody>
          <a:bodyPr>
            <a:normAutofit/>
          </a:bodyPr>
          <a:lstStyle/>
          <a:p>
            <a:r>
              <a:rPr lang="en-US" b="1" dirty="0"/>
              <a:t>Heart Rate : Tachycardia </a:t>
            </a:r>
            <a:r>
              <a:rPr lang="en-US" sz="2400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012" y="817430"/>
            <a:ext cx="8750684" cy="612885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i="1" dirty="0"/>
              <a:t>Normal 60 – 100 bpm at rest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/>
              <a:t>HR above 100 indicates </a:t>
            </a:r>
            <a:r>
              <a:rPr lang="en-US" sz="2000" b="1" dirty="0"/>
              <a:t>Tachycardia</a:t>
            </a:r>
            <a:r>
              <a:rPr lang="en-US" sz="2000" dirty="0"/>
              <a:t>.  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An increase in HR can cause cardiac output to double or treble increasing the BP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b="1" dirty="0"/>
              <a:t>Cause?</a:t>
            </a:r>
          </a:p>
          <a:p>
            <a:pPr marL="0" indent="0" algn="ctr">
              <a:buNone/>
            </a:pPr>
            <a:r>
              <a:rPr lang="en-US" sz="2400" dirty="0"/>
              <a:t>May be result of overfilling or </a:t>
            </a:r>
            <a:r>
              <a:rPr lang="en-US" sz="2400" dirty="0" err="1"/>
              <a:t>hypovolaemia</a:t>
            </a:r>
            <a:r>
              <a:rPr lang="en-US" sz="2400" dirty="0"/>
              <a:t> : check fluid status</a:t>
            </a:r>
          </a:p>
          <a:p>
            <a:pPr marL="0" indent="0" algn="ctr">
              <a:buNone/>
            </a:pPr>
            <a:r>
              <a:rPr lang="en-US" sz="2400" dirty="0"/>
              <a:t>May be due to stress, pain, discomfort with increase in sympathetic nerve activity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b="1" dirty="0"/>
              <a:t>Prolonged</a:t>
            </a:r>
            <a:r>
              <a:rPr lang="en-US" sz="2400" dirty="0"/>
              <a:t> tachycardia shortens diastolic filling time and impairs stroke volume leading to diminished cardiac output.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Rapid heart rate increases O</a:t>
            </a:r>
            <a:r>
              <a:rPr lang="en-US" sz="2400" baseline="-25000" dirty="0"/>
              <a:t>2</a:t>
            </a:r>
            <a:r>
              <a:rPr lang="en-US" sz="2400" dirty="0"/>
              <a:t> demand of the myocardium, shortening the time of coronary blood flow.  For patients with cardiac disease, a rise in HR of 5-10 bpm </a:t>
            </a:r>
            <a:r>
              <a:rPr lang="en-US" sz="2400" b="1" dirty="0"/>
              <a:t>may have serious consequences.</a:t>
            </a:r>
          </a:p>
          <a:p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Check ECG is rhythm sinus tachycardia? 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825C4919-3B2F-9947-833F-F8FBB2CD77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53" y="34812"/>
            <a:ext cx="1651247" cy="54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941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087" y="1713216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By the end of this session you should understand:</a:t>
            </a:r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r>
              <a:rPr lang="en-US" sz="2400" dirty="0"/>
              <a:t>How to </a:t>
            </a:r>
            <a:r>
              <a:rPr lang="en-US" sz="2400" dirty="0" err="1"/>
              <a:t>recognise</a:t>
            </a:r>
            <a:r>
              <a:rPr lang="en-US" sz="2400" dirty="0"/>
              <a:t> normal cardiovascular function</a:t>
            </a:r>
          </a:p>
          <a:p>
            <a:endParaRPr lang="en-US" sz="2400" dirty="0"/>
          </a:p>
          <a:p>
            <a:r>
              <a:rPr lang="en-US" sz="2400" dirty="0"/>
              <a:t>How to </a:t>
            </a:r>
            <a:r>
              <a:rPr lang="en-US" sz="2400" dirty="0" err="1"/>
              <a:t>recognise</a:t>
            </a:r>
            <a:r>
              <a:rPr lang="en-US" sz="2400" dirty="0"/>
              <a:t> abnormal cardiovascular function in the post </a:t>
            </a:r>
            <a:r>
              <a:rPr lang="en-US" sz="2400" dirty="0" err="1"/>
              <a:t>anaesthetic</a:t>
            </a:r>
            <a:r>
              <a:rPr lang="en-US" sz="2400" dirty="0"/>
              <a:t> period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How to </a:t>
            </a:r>
            <a:r>
              <a:rPr lang="en-US" sz="2400" dirty="0" err="1"/>
              <a:t>criticallly</a:t>
            </a:r>
            <a:r>
              <a:rPr lang="en-US" sz="2400" dirty="0"/>
              <a:t> </a:t>
            </a:r>
            <a:r>
              <a:rPr lang="en-US" sz="2400" dirty="0" err="1"/>
              <a:t>analyse</a:t>
            </a:r>
            <a:r>
              <a:rPr lang="en-US" sz="2400" dirty="0"/>
              <a:t> the cause of cardiovascular dysfunction from analysis of patient medical history + history of </a:t>
            </a:r>
            <a:r>
              <a:rPr lang="en-US" sz="2400" dirty="0" err="1"/>
              <a:t>anaesthesia</a:t>
            </a:r>
            <a:r>
              <a:rPr lang="en-US" sz="2400" dirty="0"/>
              <a:t> and surgery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F3DDA9FA-9E1C-8E42-8A24-3676A42EBD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487" y="52961"/>
            <a:ext cx="1704513" cy="56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5081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65573" y="-135547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/>
              <a:t>Heart rhythm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7453"/>
            <a:ext cx="8432404" cy="569995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b="1" dirty="0"/>
              <a:t>Healthy patient ECG </a:t>
            </a:r>
            <a:r>
              <a:rPr lang="en-US" dirty="0"/>
              <a:t>will show normal sinus rhythm [each ventricular ‘</a:t>
            </a:r>
            <a:r>
              <a:rPr lang="en-US" dirty="0" err="1"/>
              <a:t>qrs</a:t>
            </a:r>
            <a:r>
              <a:rPr lang="en-US" dirty="0"/>
              <a:t>’ complex preceded by atrial ‘p’ wave].</a:t>
            </a:r>
          </a:p>
          <a:p>
            <a:pPr marL="0" indent="0" algn="just">
              <a:buNone/>
            </a:pPr>
            <a:endParaRPr lang="en-US" sz="1400" dirty="0"/>
          </a:p>
          <a:p>
            <a:pPr marL="0" indent="0" algn="ctr">
              <a:buNone/>
            </a:pPr>
            <a:endParaRPr lang="en-US" sz="1400" b="1" dirty="0"/>
          </a:p>
          <a:p>
            <a:pPr marL="0" indent="0" algn="just">
              <a:buNone/>
            </a:pPr>
            <a:r>
              <a:rPr lang="en-US" dirty="0"/>
              <a:t>No ‘p’ wave means that the </a:t>
            </a:r>
            <a:r>
              <a:rPr lang="en-US" b="1" dirty="0"/>
              <a:t>rhythm is NOT sinus rhythm </a:t>
            </a:r>
            <a:r>
              <a:rPr lang="en-US" dirty="0"/>
              <a:t>[it is an arrhythmia].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/>
              <a:t>Many causes for arrhythmia in </a:t>
            </a:r>
            <a:r>
              <a:rPr lang="en-US" dirty="0" err="1"/>
              <a:t>peri-anaesthesia</a:t>
            </a:r>
            <a:r>
              <a:rPr lang="en-US" dirty="0"/>
              <a:t> [patient, surgical, </a:t>
            </a:r>
            <a:r>
              <a:rPr lang="en-US" dirty="0" err="1"/>
              <a:t>anaesthetic</a:t>
            </a:r>
            <a:r>
              <a:rPr lang="en-US" dirty="0"/>
              <a:t>] see later slide.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/>
              <a:t>There are many arrhythmias:</a:t>
            </a:r>
          </a:p>
          <a:p>
            <a:pPr marL="0" indent="0" algn="just">
              <a:buNone/>
            </a:pPr>
            <a:r>
              <a:rPr lang="en-US" dirty="0"/>
              <a:t>Learn to </a:t>
            </a:r>
            <a:r>
              <a:rPr lang="en-US" dirty="0" err="1"/>
              <a:t>recognise</a:t>
            </a:r>
            <a:r>
              <a:rPr lang="en-US" dirty="0"/>
              <a:t> key arrhythmias : atrial fibrillation, ventricular fibrillation, asystole.</a:t>
            </a:r>
          </a:p>
          <a:p>
            <a:pPr marL="0" indent="0" algn="just">
              <a:buNone/>
            </a:pPr>
            <a:r>
              <a:rPr lang="en-US" dirty="0"/>
              <a:t> </a:t>
            </a:r>
          </a:p>
          <a:p>
            <a:pPr marL="0" indent="0" algn="just">
              <a:buNone/>
            </a:pPr>
            <a:r>
              <a:rPr lang="en-US" dirty="0"/>
              <a:t>Learn to </a:t>
            </a:r>
            <a:r>
              <a:rPr lang="en-US" dirty="0" err="1"/>
              <a:t>recognise</a:t>
            </a:r>
            <a:r>
              <a:rPr lang="en-US" dirty="0"/>
              <a:t> ectopic ventricular beats which may denote cardiac instability [hypoxia, electrolyte </a:t>
            </a:r>
            <a:r>
              <a:rPr lang="en-US" dirty="0" err="1"/>
              <a:t>inbalance</a:t>
            </a:r>
            <a:r>
              <a:rPr lang="en-US" dirty="0"/>
              <a:t>]. Check serum K</a:t>
            </a:r>
            <a:r>
              <a:rPr lang="en-US" baseline="30000" dirty="0"/>
              <a:t>+</a:t>
            </a:r>
            <a:endParaRPr lang="en-US" dirty="0"/>
          </a:p>
        </p:txBody>
      </p:sp>
      <p:pic>
        <p:nvPicPr>
          <p:cNvPr id="5" name="Picture 4" descr="barna_logo_colour.jpg">
            <a:extLst>
              <a:ext uri="{FF2B5EF4-FFF2-40B4-BE49-F238E27FC236}">
                <a16:creationId xmlns:a16="http://schemas.microsoft.com/office/drawing/2014/main" id="{7EA894D6-30F7-B441-9236-71F2E901CF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530" y="0"/>
            <a:ext cx="1624614" cy="5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220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975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2800" b="1" dirty="0"/>
              <a:t>BP &amp; HR are assessed together with physical </a:t>
            </a:r>
            <a:br>
              <a:rPr lang="en-US" sz="2800" b="1" dirty="0"/>
            </a:br>
            <a:r>
              <a:rPr lang="en-US" sz="2800" b="1" dirty="0"/>
              <a:t>signs of circulatory efficiency </a:t>
            </a:r>
            <a:br>
              <a:rPr lang="en-US" sz="2800" dirty="0"/>
            </a:b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715" y="1397000"/>
            <a:ext cx="8726714" cy="5315857"/>
          </a:xfrm>
        </p:spPr>
        <p:txBody>
          <a:bodyPr>
            <a:normAutofit fontScale="70000" lnSpcReduction="20000"/>
          </a:bodyPr>
          <a:lstStyle/>
          <a:p>
            <a:pPr>
              <a:buFont typeface="Calibri" panose="020F0502020204030204" pitchFamily="34" charset="0"/>
              <a:buChar char="‐"/>
            </a:pPr>
            <a:r>
              <a:rPr lang="en-US" dirty="0"/>
              <a:t>Relationship between BP and HR is important.  If hypotension exists with tachycardia, suspect fluid depletion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dirty="0"/>
              <a:t>If BP and CVP are low : suspect fluid depletion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dirty="0"/>
              <a:t>If BP low and peripheries are cool, clammy, moist : </a:t>
            </a:r>
            <a:r>
              <a:rPr lang="en-US" b="1" dirty="0"/>
              <a:t>act fast </a:t>
            </a:r>
            <a:r>
              <a:rPr lang="en-US" dirty="0"/>
              <a:t>: this patient is shutting down, signs of SHOCK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dirty="0"/>
              <a:t>If BP is low, but HR steady and patient warm, alert and passing urine – don</a:t>
            </a:r>
            <a:r>
              <a:rPr lang="fr-FR" dirty="0"/>
              <a:t>’</a:t>
            </a:r>
            <a:r>
              <a:rPr lang="en-US" dirty="0"/>
              <a:t>t panic – wait and see how situation develops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dirty="0"/>
              <a:t>If no BP monitoring equipment : you can still observe clinical signs and approximate CVS status 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dirty="0"/>
          </a:p>
          <a:p>
            <a:pPr>
              <a:buFont typeface="Calibri" panose="020F0502020204030204" pitchFamily="34" charset="0"/>
              <a:buChar char="‐"/>
            </a:pPr>
            <a:r>
              <a:rPr lang="en-US" dirty="0"/>
              <a:t>BP is often a late indicator of hypotension as compensatory reflexes, tachycardia </a:t>
            </a:r>
            <a:r>
              <a:rPr lang="en-US" sz="2600" dirty="0"/>
              <a:t>&amp;</a:t>
            </a:r>
            <a:r>
              <a:rPr lang="en-US" dirty="0"/>
              <a:t> vasoconstriction occur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43343687-59BC-4341-9D20-58D6F9E9B7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3" y="44818"/>
            <a:ext cx="1535837" cy="50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1940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265" y="0"/>
            <a:ext cx="8229600" cy="1143000"/>
          </a:xfrm>
        </p:spPr>
        <p:txBody>
          <a:bodyPr/>
          <a:lstStyle/>
          <a:p>
            <a:r>
              <a:rPr lang="en-US" b="1" dirty="0"/>
              <a:t>Feel of pulses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232" y="1360946"/>
            <a:ext cx="8433535" cy="525780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b="1" dirty="0"/>
              <a:t>Radial Pulse Volume </a:t>
            </a:r>
          </a:p>
          <a:p>
            <a:pPr marL="0" indent="0" algn="ctr">
              <a:buNone/>
            </a:pPr>
            <a:r>
              <a:rPr lang="en-US" dirty="0"/>
              <a:t>Normally distinct, regular and clear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Bounding and Full </a:t>
            </a:r>
          </a:p>
          <a:p>
            <a:pPr marL="0" indent="0" algn="ctr">
              <a:buNone/>
            </a:pPr>
            <a:r>
              <a:rPr lang="en-US" dirty="0"/>
              <a:t>May indicate a degree of vasodilation and a full circulation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Weak, </a:t>
            </a:r>
            <a:r>
              <a:rPr lang="en-US" b="1" dirty="0" err="1"/>
              <a:t>Thready</a:t>
            </a:r>
            <a:r>
              <a:rPr lang="en-US" b="1" dirty="0"/>
              <a:t>, Indistinct</a:t>
            </a:r>
            <a:r>
              <a:rPr lang="en-US" dirty="0"/>
              <a:t>? </a:t>
            </a:r>
          </a:p>
          <a:p>
            <a:pPr marL="0" indent="0" algn="ctr">
              <a:buNone/>
            </a:pPr>
            <a:r>
              <a:rPr lang="en-US" dirty="0"/>
              <a:t>Sign of decreased circulatory volume, decreased perfusion and peripheral constriction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Irregular?  </a:t>
            </a:r>
          </a:p>
          <a:p>
            <a:pPr marL="0" indent="0" algn="ctr">
              <a:buNone/>
            </a:pPr>
            <a:r>
              <a:rPr lang="en-US" b="1" i="1" dirty="0"/>
              <a:t>Check</a:t>
            </a:r>
            <a:r>
              <a:rPr lang="en-US" dirty="0"/>
              <a:t> </a:t>
            </a:r>
          </a:p>
          <a:p>
            <a:pPr marL="400050" lvl="1" indent="0" algn="ctr">
              <a:buNone/>
            </a:pPr>
            <a:r>
              <a:rPr lang="en-US" b="1" dirty="0"/>
              <a:t>ECG </a:t>
            </a:r>
            <a:r>
              <a:rPr lang="en-US" dirty="0"/>
              <a:t>for signs of arrhythmia </a:t>
            </a:r>
            <a:r>
              <a:rPr lang="en-US" dirty="0" err="1"/>
              <a:t>i.e</a:t>
            </a:r>
            <a:r>
              <a:rPr lang="en-US" dirty="0"/>
              <a:t> atrial fibrillation.</a:t>
            </a:r>
          </a:p>
          <a:p>
            <a:pPr marL="400050" lvl="1" indent="0" algn="ctr">
              <a:buNone/>
            </a:pPr>
            <a:r>
              <a:rPr lang="en-US" b="1" dirty="0"/>
              <a:t>Pedal pulses </a:t>
            </a:r>
            <a:r>
              <a:rPr lang="en-US" dirty="0"/>
              <a:t>for estimation of peripheral perfusion along with warmth of foot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EF1106A4-8A5C-8C47-A52B-048CA20D3D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099" y="0"/>
            <a:ext cx="1748901" cy="58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8993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011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Central venous pressure </a:t>
            </a:r>
            <a:br>
              <a:rPr lang="en-US" b="1" dirty="0"/>
            </a:br>
            <a:r>
              <a:rPr lang="en-US" b="1" dirty="0"/>
              <a:t>[CVP]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75949"/>
            <a:ext cx="8463776" cy="5082051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2600" i="1" dirty="0"/>
              <a:t>Central venous pressure denotes the pressure in the right atrium.  Normally 7-12</a:t>
            </a:r>
            <a:r>
              <a:rPr lang="en-US" sz="2300" i="1" dirty="0"/>
              <a:t>mmHg</a:t>
            </a:r>
            <a:r>
              <a:rPr lang="en-US" sz="2600" i="1" dirty="0"/>
              <a:t> </a:t>
            </a:r>
          </a:p>
          <a:p>
            <a:pPr marL="0" indent="0">
              <a:buNone/>
            </a:pPr>
            <a:endParaRPr lang="en-US" sz="2600" i="1" dirty="0"/>
          </a:p>
          <a:p>
            <a:pPr marL="0" indent="0" algn="ctr">
              <a:buNone/>
            </a:pPr>
            <a:r>
              <a:rPr lang="en-US" b="1" dirty="0"/>
              <a:t>Pressure = Volume  </a:t>
            </a:r>
          </a:p>
          <a:p>
            <a:pPr marL="0" indent="0" algn="ctr">
              <a:buNone/>
            </a:pPr>
            <a:r>
              <a:rPr lang="en-US" dirty="0"/>
              <a:t>The CVP denotes the volume of fluid [venous return or preload] in the right atrium.  Preload is highly significant in determining stroke volume, cardiac output and BP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Low Pressure</a:t>
            </a:r>
          </a:p>
          <a:p>
            <a:pPr marL="0" indent="0" algn="ctr">
              <a:buNone/>
            </a:pPr>
            <a:r>
              <a:rPr lang="en-US" dirty="0"/>
              <a:t>Denotes </a:t>
            </a:r>
            <a:r>
              <a:rPr lang="en-US" dirty="0" err="1"/>
              <a:t>hypovolaemia</a:t>
            </a:r>
            <a:r>
              <a:rPr lang="en-US" dirty="0"/>
              <a:t> - a fall in BP </a:t>
            </a:r>
          </a:p>
          <a:p>
            <a:pPr marL="0" indent="0" algn="ctr">
              <a:buNone/>
            </a:pPr>
            <a:r>
              <a:rPr lang="en-US" b="1" dirty="0"/>
              <a:t>High Pressure</a:t>
            </a:r>
          </a:p>
          <a:p>
            <a:pPr marL="0" indent="0" algn="ctr">
              <a:buNone/>
            </a:pPr>
            <a:r>
              <a:rPr lang="en-US" dirty="0"/>
              <a:t>Denotes </a:t>
            </a:r>
            <a:r>
              <a:rPr lang="en-US" dirty="0" err="1"/>
              <a:t>hypervolamia</a:t>
            </a:r>
            <a:r>
              <a:rPr lang="en-US" dirty="0"/>
              <a:t> / rise in BP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b="1" dirty="0"/>
              <a:t>Both need correcting!</a:t>
            </a:r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en-US" i="1" dirty="0"/>
              <a:t>Invasive CVP lines are used for the patient at high risk in surgery whose fluid balance needs careful titration.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620069E8-CBC9-0C44-A764-928BEB07B4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487" y="0"/>
            <a:ext cx="1704513" cy="56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0706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/>
              <a:t>Temperature [core]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662" y="979714"/>
            <a:ext cx="8652591" cy="5675765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i="1" dirty="0"/>
              <a:t>Central core temperature is 37⁰C</a:t>
            </a:r>
          </a:p>
          <a:p>
            <a:pPr marL="0" indent="0" algn="ctr">
              <a:buNone/>
            </a:pPr>
            <a:endParaRPr lang="en-US" i="1" dirty="0"/>
          </a:p>
          <a:p>
            <a:pPr marL="0" indent="0" algn="ctr">
              <a:buNone/>
            </a:pPr>
            <a:r>
              <a:rPr lang="en-US" b="1" dirty="0"/>
              <a:t>High</a:t>
            </a:r>
          </a:p>
          <a:p>
            <a:pPr marL="0" indent="0" algn="ctr">
              <a:buNone/>
            </a:pPr>
            <a:r>
              <a:rPr lang="en-US" dirty="0"/>
              <a:t>Elevated temperature may denote  </a:t>
            </a:r>
            <a:r>
              <a:rPr lang="en-US" b="1" dirty="0"/>
              <a:t>infection</a:t>
            </a:r>
            <a:r>
              <a:rPr lang="en-US" dirty="0"/>
              <a:t> or response to </a:t>
            </a:r>
            <a:r>
              <a:rPr lang="en-US" b="1" dirty="0"/>
              <a:t>surgical stress</a:t>
            </a:r>
          </a:p>
          <a:p>
            <a:pPr marL="0" indent="0" algn="ctr">
              <a:buNone/>
            </a:pPr>
            <a:r>
              <a:rPr lang="en-US" b="1" dirty="0"/>
              <a:t>Malignant hyperpyrexia is a rare and dangerous post </a:t>
            </a:r>
            <a:r>
              <a:rPr lang="en-US" b="1" dirty="0" err="1"/>
              <a:t>anaesthetic</a:t>
            </a:r>
            <a:r>
              <a:rPr lang="en-US" b="1" dirty="0"/>
              <a:t> complication. 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Low </a:t>
            </a:r>
          </a:p>
          <a:p>
            <a:pPr marL="0" indent="0" algn="ctr">
              <a:buNone/>
            </a:pPr>
            <a:r>
              <a:rPr lang="en-US" sz="2300" dirty="0"/>
              <a:t>below </a:t>
            </a:r>
            <a:r>
              <a:rPr lang="en-US" sz="2300" i="1" dirty="0"/>
              <a:t>36⁰C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dirty="0"/>
              <a:t>Long procedures with the patient immobile on the operating table lead to </a:t>
            </a:r>
            <a:r>
              <a:rPr lang="en-US" b="1" dirty="0"/>
              <a:t>hypothermia</a:t>
            </a:r>
            <a:r>
              <a:rPr lang="en-US" dirty="0"/>
              <a:t>.  Remember - patient is </a:t>
            </a:r>
            <a:r>
              <a:rPr lang="en-US" b="1" dirty="0"/>
              <a:t>unable to shiver or use muscles to generate heat</a:t>
            </a:r>
            <a:r>
              <a:rPr lang="en-US" dirty="0"/>
              <a:t>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Hypothermia</a:t>
            </a:r>
            <a:r>
              <a:rPr lang="en-US" dirty="0"/>
              <a:t> can contribute to CVS instability causing cardiac arrhythmias.  </a:t>
            </a:r>
          </a:p>
          <a:p>
            <a:pPr marL="0" indent="0" algn="ctr">
              <a:buNone/>
            </a:pPr>
            <a:r>
              <a:rPr lang="en-US" dirty="0"/>
              <a:t>Under perfusion due to vasoconstriction leads to </a:t>
            </a:r>
            <a:r>
              <a:rPr lang="en-US" b="1" dirty="0"/>
              <a:t>lactic acidosis </a:t>
            </a:r>
            <a:r>
              <a:rPr lang="en-US" dirty="0"/>
              <a:t>which further impairs cardiac performance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Hypothermia</a:t>
            </a:r>
            <a:r>
              <a:rPr lang="en-US" dirty="0"/>
              <a:t> </a:t>
            </a:r>
            <a:r>
              <a:rPr lang="en-US" b="1" dirty="0"/>
              <a:t>needs to be corrected </a:t>
            </a:r>
            <a:r>
              <a:rPr lang="en-US" dirty="0"/>
              <a:t>– gradually warm and fill to peripheries to avoid sudden shifts in blood volume as the peripheries open up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48B825E7-9B51-8041-A0C0-0B551AD380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487" y="47559"/>
            <a:ext cx="1704513" cy="56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4783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18839" y="-15985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/>
              <a:t>Peripheral temperature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603" y="830286"/>
            <a:ext cx="8690903" cy="602771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400" dirty="0"/>
              <a:t>Some units measure peripheral temperature – usually around 29 degrees, to determine the central-peripheral drop. </a:t>
            </a:r>
            <a:r>
              <a:rPr lang="en-US" sz="2000" i="1" dirty="0"/>
              <a:t>Peripheral vasoconstriction may have taken place in the severely hypothermic patient to conserve heat to the body core.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Feeling the hands, feet is a fast, efficient way of assessing peripheral perfusion and gives an approximation of CVS status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‘Warm to toes’ indicates peripheral vessels open, well filled and tissues are warm.  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If hands and feet are cool, clammy, this indicates the patient’s peripheries are ‘shutting down.’</a:t>
            </a:r>
          </a:p>
          <a:p>
            <a:pPr marL="0" indent="0" algn="ctr">
              <a:buNone/>
            </a:pPr>
            <a:endParaRPr lang="en-US" sz="2400" b="1" dirty="0"/>
          </a:p>
          <a:p>
            <a:pPr marL="0" indent="0" algn="ctr">
              <a:buNone/>
            </a:pPr>
            <a:r>
              <a:rPr lang="en-US" sz="2000" b="1" i="1" dirty="0"/>
              <a:t>Peripheral vasoconstriction to conserve limited cardiac output for the vital organs : heart, brain, lungs, kidney, colon is taking place.  The patient is in shock.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23B1FDD7-4D35-C349-9E86-33F1ED4233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732" y="49341"/>
            <a:ext cx="1722268" cy="57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43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8672"/>
            <a:ext cx="8229600" cy="1143000"/>
          </a:xfrm>
        </p:spPr>
        <p:txBody>
          <a:bodyPr/>
          <a:lstStyle/>
          <a:p>
            <a:r>
              <a:rPr lang="en-US" b="1" dirty="0" err="1"/>
              <a:t>Colour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363" y="994328"/>
            <a:ext cx="8627307" cy="5720237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i="1" dirty="0" err="1"/>
              <a:t>Colour</a:t>
            </a:r>
            <a:r>
              <a:rPr lang="en-US" i="1" dirty="0"/>
              <a:t> can be a useful indicator of CVS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900" b="1" dirty="0"/>
              <a:t>Normal tissues are pink </a:t>
            </a:r>
          </a:p>
          <a:p>
            <a:pPr marL="0" indent="0" algn="ctr">
              <a:buNone/>
            </a:pPr>
            <a:r>
              <a:rPr lang="en-US" sz="2900" dirty="0"/>
              <a:t>[conjunctivae, lips]</a:t>
            </a:r>
          </a:p>
          <a:p>
            <a:pPr marL="0" indent="0" algn="ctr">
              <a:buNone/>
            </a:pPr>
            <a:r>
              <a:rPr lang="en-US" sz="2900" dirty="0"/>
              <a:t>Demonstrates efficient delivery of blood to tissues for gas exchange in tissues</a:t>
            </a:r>
          </a:p>
          <a:p>
            <a:pPr marL="0" indent="0" algn="ctr">
              <a:buNone/>
            </a:pPr>
            <a:endParaRPr lang="en-US" sz="2900" dirty="0"/>
          </a:p>
          <a:p>
            <a:pPr marL="0" indent="0" algn="ctr">
              <a:buNone/>
            </a:pPr>
            <a:r>
              <a:rPr lang="en-US" sz="2900" b="1" dirty="0"/>
              <a:t>Bluish </a:t>
            </a:r>
            <a:r>
              <a:rPr lang="en-US" sz="2900" b="1" dirty="0" err="1"/>
              <a:t>discolouration</a:t>
            </a:r>
            <a:r>
              <a:rPr lang="en-US" sz="2900" b="1" dirty="0"/>
              <a:t> of lips, conjunctivae denotes central cyanosis</a:t>
            </a:r>
          </a:p>
          <a:p>
            <a:pPr marL="0" indent="0" algn="ctr">
              <a:buNone/>
            </a:pPr>
            <a:r>
              <a:rPr lang="en-US" sz="2900" dirty="0"/>
              <a:t>A late sign of serious hypoxia [cardio-respiratory failure] – serious!</a:t>
            </a:r>
          </a:p>
          <a:p>
            <a:pPr marL="0" indent="0" algn="ctr">
              <a:buNone/>
            </a:pPr>
            <a:endParaRPr lang="en-US" sz="2900" dirty="0"/>
          </a:p>
          <a:p>
            <a:pPr marL="0" indent="0" algn="ctr">
              <a:buNone/>
            </a:pPr>
            <a:r>
              <a:rPr lang="en-US" sz="2900" b="1" dirty="0"/>
              <a:t>Bluish peripheral mottling </a:t>
            </a:r>
          </a:p>
          <a:p>
            <a:pPr marL="0" indent="0" algn="ctr">
              <a:buNone/>
            </a:pPr>
            <a:r>
              <a:rPr lang="en-US" sz="2900" dirty="0"/>
              <a:t>Can be a sign of circulatory insufficiency – serious signs</a:t>
            </a:r>
          </a:p>
          <a:p>
            <a:pPr marL="0" indent="0" algn="ctr">
              <a:buNone/>
            </a:pPr>
            <a:endParaRPr lang="en-US" sz="2900" b="1" dirty="0"/>
          </a:p>
          <a:p>
            <a:pPr marL="0" indent="0" algn="ctr">
              <a:buNone/>
            </a:pPr>
            <a:r>
              <a:rPr lang="en-US" sz="2900" b="1" dirty="0"/>
              <a:t>White, bluish, cold extremities </a:t>
            </a:r>
          </a:p>
          <a:p>
            <a:pPr marL="0" indent="0" algn="ctr">
              <a:buNone/>
            </a:pPr>
            <a:r>
              <a:rPr lang="en-US" sz="2900" dirty="0"/>
              <a:t>Indicates severe vasoconstriction, peripheral shut down to conserve blood for major organs in shock, serious! 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BEAEB0C6-0591-A44C-A295-680D5BF12C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897" y="0"/>
            <a:ext cx="1589103" cy="52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276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196"/>
            <a:ext cx="8229600" cy="1143000"/>
          </a:xfrm>
        </p:spPr>
        <p:txBody>
          <a:bodyPr/>
          <a:lstStyle/>
          <a:p>
            <a:r>
              <a:rPr lang="en-US" b="1" dirty="0"/>
              <a:t>Skin Turgor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7157"/>
            <a:ext cx="8229600" cy="487449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i="1" dirty="0"/>
              <a:t>The skin is warm and dry in normal health</a:t>
            </a:r>
            <a:r>
              <a:rPr lang="en-US" dirty="0"/>
              <a:t>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How does the skin feel?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If </a:t>
            </a:r>
            <a:r>
              <a:rPr lang="en-US" sz="3500" b="1" dirty="0"/>
              <a:t>Underfilled </a:t>
            </a:r>
            <a:r>
              <a:rPr lang="en-US" sz="3500" dirty="0"/>
              <a:t>[</a:t>
            </a:r>
            <a:r>
              <a:rPr lang="en-US" sz="3500" dirty="0" err="1"/>
              <a:t>hypovolaemic</a:t>
            </a:r>
            <a:r>
              <a:rPr lang="en-US" sz="3500" dirty="0"/>
              <a:t>] </a:t>
            </a:r>
          </a:p>
          <a:p>
            <a:pPr marL="0" indent="0" algn="ctr">
              <a:buNone/>
            </a:pPr>
            <a:r>
              <a:rPr lang="en-US" dirty="0"/>
              <a:t>Veins will collapse - skin will be dry, wrinkled.  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b="1" dirty="0"/>
              <a:t>Damp</a:t>
            </a:r>
            <a:r>
              <a:rPr lang="en-US" dirty="0"/>
              <a:t>, </a:t>
            </a:r>
            <a:r>
              <a:rPr lang="en-US" b="1" dirty="0"/>
              <a:t>Moist</a:t>
            </a:r>
            <a:r>
              <a:rPr lang="en-US" dirty="0"/>
              <a:t> </a:t>
            </a:r>
            <a:r>
              <a:rPr lang="en-US" sz="2600" dirty="0"/>
              <a:t>&amp;</a:t>
            </a:r>
            <a:r>
              <a:rPr lang="en-US" dirty="0"/>
              <a:t> </a:t>
            </a:r>
            <a:r>
              <a:rPr lang="en-US" b="1" dirty="0"/>
              <a:t>Cool</a:t>
            </a:r>
          </a:p>
          <a:p>
            <a:pPr marL="0" indent="0" algn="ctr">
              <a:buNone/>
            </a:pPr>
            <a:r>
              <a:rPr lang="en-US" dirty="0"/>
              <a:t>Denotes that peripheral circulation is shutting down to conserve blood for </a:t>
            </a:r>
            <a:r>
              <a:rPr lang="en-US" dirty="0" err="1"/>
              <a:t>centre</a:t>
            </a:r>
            <a:r>
              <a:rPr lang="en-US" dirty="0"/>
              <a:t> and vital organs.  The patient is in shock.  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Often these signs appear before the fall in blood pressure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81B8D097-E736-CA4D-B20A-AB8BE1BF6D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9232"/>
            <a:ext cx="1828800" cy="60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8790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Fluid balance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1" y="1143000"/>
            <a:ext cx="8959272" cy="5478778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2800" i="1" dirty="0"/>
              <a:t>Urine output is a good indicator of CVS performance if the patient has a urinary catheter in situ and hourly urine output can be assessed</a:t>
            </a:r>
          </a:p>
          <a:p>
            <a:pPr marL="0" indent="0" algn="ctr">
              <a:buNone/>
            </a:pPr>
            <a:endParaRPr lang="en-US" sz="1200" i="1" dirty="0"/>
          </a:p>
          <a:p>
            <a:pPr marL="0" indent="0" algn="ctr">
              <a:buNone/>
            </a:pPr>
            <a:r>
              <a:rPr lang="en-US" dirty="0"/>
              <a:t>Normally Urine is produced at 1-2mls/kg/</a:t>
            </a:r>
            <a:r>
              <a:rPr lang="en-US" dirty="0" err="1"/>
              <a:t>hr</a:t>
            </a:r>
            <a:endParaRPr lang="en-US" dirty="0"/>
          </a:p>
          <a:p>
            <a:pPr marL="0" indent="0" algn="ctr">
              <a:buNone/>
            </a:pPr>
            <a:endParaRPr lang="en-US" sz="1300" dirty="0"/>
          </a:p>
          <a:p>
            <a:pPr marL="0" indent="0" algn="ctr">
              <a:buNone/>
            </a:pPr>
            <a:r>
              <a:rPr lang="en-US" dirty="0"/>
              <a:t>A fall in urine output below this  indicates poor kidney perfusion – check other vital signs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NB: Kidneys receive 25% of cardiac output to drive the glomerulus to produce urine : prolonged hypotension results in Acute Tubular Necrosis kidney failure – fast!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Overall fluid balance [from intraoperative record] will indicate any major fluid deficit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600" b="1" dirty="0"/>
              <a:t>Check</a:t>
            </a:r>
            <a:r>
              <a:rPr lang="en-US" dirty="0"/>
              <a:t> </a:t>
            </a:r>
          </a:p>
          <a:p>
            <a:pPr lvl="1" algn="ctr"/>
            <a:r>
              <a:rPr lang="en-US" sz="3500" dirty="0"/>
              <a:t>wound dressing for bleeding  </a:t>
            </a:r>
          </a:p>
          <a:p>
            <a:pPr lvl="1" algn="ctr"/>
            <a:r>
              <a:rPr lang="en-US" sz="3500" dirty="0"/>
              <a:t>drains for ongoing bleeding </a:t>
            </a:r>
          </a:p>
          <a:p>
            <a:pPr lvl="1"/>
            <a:endParaRPr lang="en-US" sz="3500" dirty="0"/>
          </a:p>
          <a:p>
            <a:pPr marL="0" lvl="1" indent="0" algn="ctr">
              <a:buNone/>
            </a:pPr>
            <a:r>
              <a:rPr lang="en-US" sz="3900" b="1" dirty="0"/>
              <a:t>Active bleeding will result in </a:t>
            </a:r>
            <a:r>
              <a:rPr lang="en-US" sz="3900" b="1" dirty="0" err="1"/>
              <a:t>hypovolaemia</a:t>
            </a:r>
            <a:r>
              <a:rPr lang="en-US" sz="3900" b="1" dirty="0"/>
              <a:t> unless corrected!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27D91AEB-9906-8649-8D00-F3220D3CCF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322" y="0"/>
            <a:ext cx="1837678" cy="61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8882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8800" b="1" dirty="0"/>
              <a:t>Critical risk assessment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157C681A-A694-1949-BE98-21119C0C9A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582" y="146829"/>
            <a:ext cx="2219417" cy="73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56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5718" y="6640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err="1"/>
              <a:t>Prioritising</a:t>
            </a:r>
            <a:r>
              <a:rPr lang="en-US" b="1" dirty="0"/>
              <a:t> care from first </a:t>
            </a:r>
            <a:br>
              <a:rPr lang="en-US" b="1" dirty="0"/>
            </a:br>
            <a:r>
              <a:rPr lang="en-US" b="1" dirty="0"/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9666"/>
            <a:ext cx="8412152" cy="497058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3400" dirty="0"/>
              <a:t>On patient arrival airway and breathing assessments are almost simultaneous:</a:t>
            </a:r>
          </a:p>
          <a:p>
            <a:pPr marL="0" indent="0">
              <a:buNone/>
            </a:pPr>
            <a:endParaRPr lang="en-US" sz="3400" dirty="0"/>
          </a:p>
          <a:p>
            <a:r>
              <a:rPr lang="en-US" sz="3400" b="1" dirty="0"/>
              <a:t>Airway</a:t>
            </a:r>
            <a:r>
              <a:rPr lang="en-US" sz="3400" dirty="0"/>
              <a:t> : is the airway clear? Are there signs of obstruction?</a:t>
            </a:r>
          </a:p>
          <a:p>
            <a:pPr>
              <a:lnSpc>
                <a:spcPct val="110000"/>
              </a:lnSpc>
            </a:pPr>
            <a:r>
              <a:rPr lang="en-US" sz="3400" b="1" dirty="0"/>
              <a:t>Breathing</a:t>
            </a:r>
            <a:r>
              <a:rPr lang="en-US" sz="3400" dirty="0"/>
              <a:t> : are respirations adequate to ensure alveolar ventilation and prevent hypoxia and </a:t>
            </a:r>
            <a:r>
              <a:rPr lang="en-US" sz="3400" dirty="0" err="1"/>
              <a:t>hypercarbia</a:t>
            </a:r>
            <a:r>
              <a:rPr lang="en-US" sz="3400" dirty="0"/>
              <a:t>?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3400" dirty="0"/>
              <a:t>      Airway and breathing are always the first priorities : hypoxia and raised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3400" dirty="0"/>
              <a:t>      carbon dioxide impact on the CVS</a:t>
            </a:r>
          </a:p>
          <a:p>
            <a:endParaRPr lang="en-US" sz="3400" b="1" dirty="0"/>
          </a:p>
          <a:p>
            <a:r>
              <a:rPr lang="en-US" sz="3400" b="1" dirty="0"/>
              <a:t>Cardiovascular </a:t>
            </a:r>
            <a:r>
              <a:rPr lang="en-US" sz="3400" dirty="0"/>
              <a:t>assessment then follows:  </a:t>
            </a:r>
          </a:p>
          <a:p>
            <a:pPr marL="0" indent="0">
              <a:buNone/>
            </a:pPr>
            <a:endParaRPr lang="en-US" sz="3400" dirty="0"/>
          </a:p>
          <a:p>
            <a:r>
              <a:rPr lang="en-US" sz="3400" dirty="0"/>
              <a:t>At this busy time when A + B are priorities the nurse makes a rapid assessment of CVS by feeling the peripheries : if warm and dry, heart and circulation are stable.  Pulse oximetry gives immediate heart rate.</a:t>
            </a:r>
          </a:p>
          <a:p>
            <a:r>
              <a:rPr lang="en-US" sz="3400" dirty="0"/>
              <a:t>The blood pressure can then be taken.</a:t>
            </a:r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2DFE57C3-BBAC-7046-A4CF-67B93AB0E6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423" y="15513"/>
            <a:ext cx="1917577" cy="63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9913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177" y="387075"/>
            <a:ext cx="8745646" cy="6083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/>
              <a:t>Critical risk assessment </a:t>
            </a:r>
            <a:r>
              <a:rPr lang="en-US" sz="4400" dirty="0"/>
              <a:t>:</a:t>
            </a:r>
          </a:p>
          <a:p>
            <a:pPr marL="0" indent="0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2400" dirty="0"/>
              <a:t>Having established the patients actual physical condition we now have to </a:t>
            </a:r>
            <a:r>
              <a:rPr lang="en-US" sz="2400" dirty="0" err="1"/>
              <a:t>analyse</a:t>
            </a:r>
            <a:r>
              <a:rPr lang="en-US" sz="2400" dirty="0"/>
              <a:t> its clinical significance from consideration of the following evidence: </a:t>
            </a:r>
          </a:p>
          <a:p>
            <a:pPr algn="ctr"/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Record of </a:t>
            </a:r>
            <a:r>
              <a:rPr lang="en-US" sz="2400" dirty="0" err="1"/>
              <a:t>anaesthesia</a:t>
            </a:r>
            <a:r>
              <a:rPr lang="en-US" sz="2400" dirty="0"/>
              <a:t> : surgery</a:t>
            </a:r>
          </a:p>
          <a:p>
            <a:pPr algn="ctr"/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Patient’s previous medical history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Patient factors : age</a:t>
            </a:r>
          </a:p>
          <a:p>
            <a:pPr marL="0" indent="0">
              <a:buNone/>
            </a:pPr>
            <a:endParaRPr lang="en-US" sz="8800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98191B1D-FE0F-594C-8955-3AD5519CAE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035" y="71726"/>
            <a:ext cx="1899821" cy="630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331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08625" y="79899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err="1"/>
              <a:t>Anaesthetic</a:t>
            </a:r>
            <a:r>
              <a:rPr lang="en-US" b="1" dirty="0"/>
              <a:t> impact on CVS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376" y="1600584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The residual effect of the mixture of drugs/agents used in GA [volatiles, opioids, sedatives] may:</a:t>
            </a:r>
          </a:p>
          <a:p>
            <a:r>
              <a:rPr lang="en-US" sz="2400" dirty="0"/>
              <a:t> depress the myocardium </a:t>
            </a:r>
          </a:p>
          <a:p>
            <a:r>
              <a:rPr lang="en-US" sz="2400" dirty="0"/>
              <a:t> vasodilate the arterioles</a:t>
            </a:r>
          </a:p>
          <a:p>
            <a:r>
              <a:rPr lang="en-US" sz="2400" dirty="0"/>
              <a:t> cause arrhythmias.  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All the above can cause, or contribute to mild hypotension</a:t>
            </a:r>
          </a:p>
          <a:p>
            <a:endParaRPr lang="en-US" sz="2400" dirty="0"/>
          </a:p>
          <a:p>
            <a:r>
              <a:rPr lang="en-US" sz="2400" b="1" dirty="0"/>
              <a:t>Epidural or spinal </a:t>
            </a:r>
            <a:r>
              <a:rPr lang="en-US" sz="2400" b="1" dirty="0" err="1"/>
              <a:t>anaesthesic</a:t>
            </a:r>
            <a:r>
              <a:rPr lang="en-US" sz="2400" b="1" dirty="0"/>
              <a:t> technique</a:t>
            </a:r>
            <a:r>
              <a:rPr lang="en-US" sz="2400" dirty="0"/>
              <a:t> causes vasodilatation of the arteries.</a:t>
            </a:r>
          </a:p>
          <a:p>
            <a:r>
              <a:rPr lang="en-US" sz="2400" dirty="0" err="1"/>
              <a:t>Hypovolaemia</a:t>
            </a:r>
            <a:r>
              <a:rPr lang="en-US" sz="2400" dirty="0"/>
              <a:t> and hypotension result if patient not filled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07EAE24-82C2-D241-B61F-2606C83EB4D6}"/>
              </a:ext>
            </a:extLst>
          </p:cNvPr>
          <p:cNvSpPr txBox="1">
            <a:spLocks/>
          </p:cNvSpPr>
          <p:nvPr/>
        </p:nvSpPr>
        <p:spPr>
          <a:xfrm>
            <a:off x="-217503" y="9765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/>
              <a:t>Anaesthetic impact on CVS</a:t>
            </a:r>
            <a:endParaRPr lang="en-US" b="1" dirty="0"/>
          </a:p>
        </p:txBody>
      </p:sp>
      <p:pic>
        <p:nvPicPr>
          <p:cNvPr id="5" name="Picture 4" descr="barna_logo_colour.jpg">
            <a:extLst>
              <a:ext uri="{FF2B5EF4-FFF2-40B4-BE49-F238E27FC236}">
                <a16:creationId xmlns:a16="http://schemas.microsoft.com/office/drawing/2014/main" id="{417E4305-214E-F345-8861-CE4CC3F2CD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977" y="97654"/>
            <a:ext cx="1740023" cy="57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4555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6290" y="-11099"/>
            <a:ext cx="8229600" cy="1143000"/>
          </a:xfrm>
        </p:spPr>
        <p:txBody>
          <a:bodyPr/>
          <a:lstStyle/>
          <a:p>
            <a:r>
              <a:rPr lang="en-US" b="1" dirty="0"/>
              <a:t>Surgical impact on CVS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99"/>
            <a:ext cx="8463776" cy="5569487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3800" b="1" i="1" dirty="0"/>
              <a:t>Surgical intervention </a:t>
            </a:r>
            <a:r>
              <a:rPr lang="en-US" sz="3800" i="1" dirty="0"/>
              <a:t>may cause significant CVS complications: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Fluid Loss </a:t>
            </a:r>
            <a:r>
              <a:rPr lang="en-US" dirty="0"/>
              <a:t>[blood or clear fluid] </a:t>
            </a:r>
          </a:p>
          <a:p>
            <a:pPr marL="0" indent="0" algn="ctr">
              <a:buNone/>
            </a:pPr>
            <a:r>
              <a:rPr lang="en-US" sz="2800" b="1" dirty="0"/>
              <a:t>A major factor.  </a:t>
            </a:r>
          </a:p>
          <a:p>
            <a:pPr marL="0" indent="0" algn="ctr">
              <a:buNone/>
            </a:pPr>
            <a:r>
              <a:rPr lang="en-US" sz="2800" dirty="0"/>
              <a:t>Pre-op fluid status together with intra-operative loss should be assessed carefully.  </a:t>
            </a:r>
          </a:p>
          <a:p>
            <a:pPr marL="0" indent="0" algn="ctr">
              <a:buNone/>
            </a:pPr>
            <a:r>
              <a:rPr lang="en-US" sz="2800" dirty="0"/>
              <a:t>Loss of preload [venous return] quickly leads to hypotension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b="1" dirty="0"/>
              <a:t>Pain</a:t>
            </a:r>
          </a:p>
          <a:p>
            <a:pPr marL="0" indent="0" algn="ctr">
              <a:buNone/>
            </a:pPr>
            <a:r>
              <a:rPr lang="en-US" dirty="0"/>
              <a:t>From surgery stimulates the SNS to raise BP and HR.  </a:t>
            </a:r>
          </a:p>
          <a:p>
            <a:pPr marL="0" indent="0" algn="ctr">
              <a:buNone/>
            </a:pPr>
            <a:r>
              <a:rPr lang="en-US" b="1" i="1" dirty="0"/>
              <a:t>Can be dangerous in the cardiac patient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Surgical stress </a:t>
            </a:r>
          </a:p>
          <a:p>
            <a:pPr marL="0" indent="0" algn="ctr">
              <a:buNone/>
            </a:pPr>
            <a:r>
              <a:rPr lang="en-US" dirty="0"/>
              <a:t>Sympathetic Nervous System stimulated to raise BP and HR.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Hypothermia</a:t>
            </a:r>
          </a:p>
          <a:p>
            <a:pPr marL="0" indent="0" algn="ctr">
              <a:buNone/>
            </a:pPr>
            <a:r>
              <a:rPr lang="en-US" dirty="0"/>
              <a:t>Prolonged exposure in theatre or immobility may lead to significant hypothermia resulting in CVS disturbances 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4B67AC76-182A-C448-B1C8-B19D6634DD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730" y="0"/>
            <a:ext cx="1651247" cy="54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1120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151"/>
            <a:ext cx="894403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Previous Medical History : </a:t>
            </a:r>
            <a:br>
              <a:rPr lang="en-US" b="1" dirty="0"/>
            </a:br>
            <a:r>
              <a:rPr lang="en-US" b="1" dirty="0"/>
              <a:t>Impact on CVS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516" y="1173938"/>
            <a:ext cx="8698522" cy="541760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800" b="1" i="1" dirty="0"/>
              <a:t>Cardiac Disease raises risk of peri-</a:t>
            </a:r>
            <a:r>
              <a:rPr lang="en-US" sz="2800" b="1" i="1" dirty="0" err="1"/>
              <a:t>anaesthetic</a:t>
            </a:r>
            <a:r>
              <a:rPr lang="en-US" sz="2800" b="1" i="1" dirty="0"/>
              <a:t> complications</a:t>
            </a:r>
            <a:endParaRPr lang="en-US" sz="2800" i="1" dirty="0"/>
          </a:p>
          <a:p>
            <a:pPr marL="0" indent="0" algn="ctr">
              <a:buNone/>
            </a:pPr>
            <a:r>
              <a:rPr lang="en-US" sz="2400" i="1" dirty="0"/>
              <a:t> 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b="1" dirty="0"/>
              <a:t>Coronary Artery Disease [</a:t>
            </a:r>
            <a:r>
              <a:rPr lang="en-US" sz="2400" b="1" dirty="0" err="1"/>
              <a:t>ischaemic</a:t>
            </a:r>
            <a:r>
              <a:rPr lang="en-US" sz="2400" b="1" dirty="0"/>
              <a:t> heart disease]</a:t>
            </a:r>
          </a:p>
          <a:p>
            <a:pPr marL="0" indent="0" algn="ctr">
              <a:buNone/>
            </a:pPr>
            <a:r>
              <a:rPr lang="en-US" sz="2400" dirty="0"/>
              <a:t>Damages heart muscle →vulnerable to </a:t>
            </a:r>
            <a:r>
              <a:rPr lang="en-US" sz="2400" dirty="0" err="1"/>
              <a:t>peri-anaesthetic</a:t>
            </a:r>
            <a:r>
              <a:rPr lang="en-US" sz="2400" dirty="0"/>
              <a:t> assault [fluids, drugs, techniques, surgery]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The heart muscle  cannot be worked too hard.  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Cardiac friendly drugs + careful fluid management needed will </a:t>
            </a:r>
            <a:r>
              <a:rPr lang="en-US" sz="2400" dirty="0" err="1"/>
              <a:t>minimise</a:t>
            </a:r>
            <a:r>
              <a:rPr lang="en-US" sz="2400" dirty="0"/>
              <a:t> risk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O</a:t>
            </a:r>
            <a:r>
              <a:rPr lang="en-US" sz="2400" baseline="-25000" dirty="0"/>
              <a:t>2</a:t>
            </a:r>
            <a:r>
              <a:rPr lang="en-US" sz="2400" dirty="0"/>
              <a:t> given throughout the procedure</a:t>
            </a:r>
          </a:p>
          <a:p>
            <a:pPr marL="0" indent="0" algn="ctr">
              <a:buNone/>
            </a:pPr>
            <a:endParaRPr lang="en-US" sz="1200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B08ED54A-1A3C-A043-A766-177723799C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120" y="32633"/>
            <a:ext cx="1677880" cy="55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89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661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Patient Risk Factors </a:t>
            </a:r>
            <a:br>
              <a:rPr lang="en-US" b="1" dirty="0"/>
            </a:br>
            <a:r>
              <a:rPr lang="en-US" b="1" dirty="0"/>
              <a:t>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513811" cy="512348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1300" dirty="0"/>
              <a:t> </a:t>
            </a:r>
          </a:p>
          <a:p>
            <a:pPr marL="0" indent="0">
              <a:buNone/>
            </a:pPr>
            <a:r>
              <a:rPr lang="en-US" dirty="0"/>
              <a:t>As with all body systems, circulatory efficiency diminishes with age.</a:t>
            </a:r>
          </a:p>
          <a:p>
            <a:pPr marL="0" indent="0">
              <a:buNone/>
            </a:pPr>
            <a:r>
              <a:rPr lang="en-US" dirty="0"/>
              <a:t>Elderly are prone to: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Arrhythmias : atrial fibrillation common</a:t>
            </a:r>
          </a:p>
          <a:p>
            <a:r>
              <a:rPr lang="en-US" dirty="0"/>
              <a:t>Valves become stiffer</a:t>
            </a:r>
          </a:p>
          <a:p>
            <a:r>
              <a:rPr lang="en-US" dirty="0"/>
              <a:t>Heart muscle slightly thicker, filling occurs slower</a:t>
            </a:r>
          </a:p>
          <a:p>
            <a:r>
              <a:rPr lang="en-US" dirty="0"/>
              <a:t>Aorta stiffer and less flexible – BP higher and work of heart harder as it pushes against increased resistance</a:t>
            </a:r>
          </a:p>
          <a:p>
            <a:r>
              <a:rPr lang="en-US" dirty="0"/>
              <a:t>Moderate increase in BP</a:t>
            </a:r>
          </a:p>
          <a:p>
            <a:endParaRPr lang="en-US" dirty="0"/>
          </a:p>
          <a:p>
            <a:r>
              <a:rPr lang="en-US" dirty="0"/>
              <a:t>Baroreceptors less sensitive : elderly cannot so easily compensate for change in position : vasodilation and constriction inefficient</a:t>
            </a:r>
          </a:p>
          <a:p>
            <a:endParaRPr lang="en-US" dirty="0"/>
          </a:p>
          <a:p>
            <a:r>
              <a:rPr lang="en-US" dirty="0"/>
              <a:t>Elderly cannot compensate so fast to change in fluid load 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1300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311DBE50-ADDF-924F-B287-24EF6A69B2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285" y="16034"/>
            <a:ext cx="1544715" cy="51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6495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97AA9-3CF7-CF45-ADE4-9F76D074E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95056" y="0"/>
            <a:ext cx="8229600" cy="1143000"/>
          </a:xfrm>
        </p:spPr>
        <p:txBody>
          <a:bodyPr/>
          <a:lstStyle/>
          <a:p>
            <a:r>
              <a:rPr lang="en-US" b="1" dirty="0"/>
              <a:t>Add up the risk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10185-6C03-F94F-82C6-D794D3DC0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023" y="1355757"/>
            <a:ext cx="8741121" cy="538907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Be aware of the above risk factors.  Ask these questions:</a:t>
            </a:r>
          </a:p>
          <a:p>
            <a:r>
              <a:rPr lang="en-US" dirty="0"/>
              <a:t>Has patient had a GA?</a:t>
            </a:r>
          </a:p>
          <a:p>
            <a:r>
              <a:rPr lang="en-US" dirty="0"/>
              <a:t>Did he have spinal or epidural?</a:t>
            </a:r>
          </a:p>
          <a:p>
            <a:r>
              <a:rPr lang="en-US" dirty="0"/>
              <a:t>Has he had surgery with high risk of bleeding/fluid loss?</a:t>
            </a:r>
          </a:p>
          <a:p>
            <a:r>
              <a:rPr lang="en-US" dirty="0"/>
              <a:t>Does he have a cardiac history?</a:t>
            </a:r>
          </a:p>
          <a:p>
            <a:r>
              <a:rPr lang="en-US" dirty="0"/>
              <a:t>Is he elderly?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b="1" i="1" dirty="0"/>
              <a:t>IF THE ANSWER IS ‘YES’ TO ALL THE ABOVE THE PATIENT IS AT HIGH RISK OF COMPLICATIONS IF NOT CAREFULLY MANAGED</a:t>
            </a:r>
          </a:p>
          <a:p>
            <a:pPr marL="0" indent="0">
              <a:buNone/>
            </a:pPr>
            <a:endParaRPr lang="en-US" sz="2600" dirty="0"/>
          </a:p>
          <a:p>
            <a:endParaRPr lang="en-US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B1169629-E065-9D49-AA44-65524F7659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732" y="113168"/>
            <a:ext cx="1722268" cy="57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142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DDC37-3686-C740-A613-EF4324A7C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Using risk and physical </a:t>
            </a:r>
            <a:br>
              <a:rPr lang="en-US" b="1" dirty="0"/>
            </a:br>
            <a:r>
              <a:rPr lang="en-US" b="1" dirty="0"/>
              <a:t>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56AAE-CA9C-FD49-A926-4043BBA45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117" y="1236518"/>
            <a:ext cx="8591063" cy="5475000"/>
          </a:xfrm>
        </p:spPr>
        <p:txBody>
          <a:bodyPr>
            <a:normAutofit/>
          </a:bodyPr>
          <a:lstStyle/>
          <a:p>
            <a:r>
              <a:rPr lang="en-US" sz="2800" dirty="0"/>
              <a:t>Establishing the exact cause of hypotension in the immediate post anesthetic period may be complex due to multiple factors involved….</a:t>
            </a:r>
          </a:p>
          <a:p>
            <a:r>
              <a:rPr lang="en-US" sz="2800" i="1" dirty="0"/>
              <a:t>Question : what is the cause of hypotension?  Not necessarily fluid depletion…….</a:t>
            </a:r>
          </a:p>
          <a:p>
            <a:r>
              <a:rPr lang="en-US" sz="2800" i="1" dirty="0"/>
              <a:t>Risk assessment will enable practitioner to discount or include factors which may contribute to hypotension such as ….</a:t>
            </a:r>
          </a:p>
          <a:p>
            <a:r>
              <a:rPr lang="en-US" sz="2800" i="1" dirty="0"/>
              <a:t>Fluid balance/use of cardiac depressive drugs/bradyarrhythmia/regional blockade and vasodilation or actual cardiac damage…..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F26C23BB-E07D-9745-ABF4-6668037535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790" y="0"/>
            <a:ext cx="1944210" cy="64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1102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C547C-8EA5-574A-9C2C-788F20EE5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59546" y="105962"/>
            <a:ext cx="8229600" cy="1143000"/>
          </a:xfrm>
        </p:spPr>
        <p:txBody>
          <a:bodyPr/>
          <a:lstStyle/>
          <a:p>
            <a:r>
              <a:rPr lang="en-US" b="1" dirty="0"/>
              <a:t>Physical V Risk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6EC05-9BDD-6144-8862-502F821A3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11" y="1600200"/>
            <a:ext cx="8366289" cy="5083404"/>
          </a:xfrm>
        </p:spPr>
        <p:txBody>
          <a:bodyPr>
            <a:normAutofit/>
          </a:bodyPr>
          <a:lstStyle/>
          <a:p>
            <a:r>
              <a:rPr lang="en-US" sz="2800" dirty="0"/>
              <a:t>While risk analyses is the essential ingredient in critical decision making….</a:t>
            </a:r>
          </a:p>
          <a:p>
            <a:endParaRPr lang="en-US" sz="2800" dirty="0"/>
          </a:p>
          <a:p>
            <a:r>
              <a:rPr lang="en-US" sz="2800" dirty="0"/>
              <a:t>……</a:t>
            </a:r>
            <a:r>
              <a:rPr lang="en-US" sz="2800" b="1" dirty="0"/>
              <a:t>physical real time assessment always comes first</a:t>
            </a:r>
          </a:p>
          <a:p>
            <a:endParaRPr lang="en-US" sz="2800" dirty="0"/>
          </a:p>
          <a:p>
            <a:r>
              <a:rPr lang="en-US" sz="2800" dirty="0"/>
              <a:t>When events move swiftly, there is no time to ponder the cause ---- intervention must be fast and effective</a:t>
            </a:r>
          </a:p>
          <a:p>
            <a:endParaRPr lang="en-US" sz="2800" dirty="0"/>
          </a:p>
          <a:p>
            <a:r>
              <a:rPr lang="en-US" sz="2800" dirty="0"/>
              <a:t>This will be the subject for the next presentation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A490AF2C-6B51-0744-ADC0-D84D838A7C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711" y="82130"/>
            <a:ext cx="1793289" cy="59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5040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1357" y="-102435"/>
            <a:ext cx="8229600" cy="1143000"/>
          </a:xfrm>
        </p:spPr>
        <p:txBody>
          <a:bodyPr/>
          <a:lstStyle/>
          <a:p>
            <a:r>
              <a:rPr lang="en-US" b="1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501" y="1593387"/>
            <a:ext cx="8539377" cy="5264613"/>
          </a:xfrm>
        </p:spPr>
        <p:txBody>
          <a:bodyPr>
            <a:normAutofit/>
          </a:bodyPr>
          <a:lstStyle/>
          <a:p>
            <a:r>
              <a:rPr lang="en-US" sz="2400" dirty="0"/>
              <a:t>Cardiovascular assessment should be thorough and ongoing.  Small changes in HR and BP are significant – note them – they may develop into significant risk factors</a:t>
            </a:r>
          </a:p>
          <a:p>
            <a:endParaRPr lang="en-US" sz="2400" dirty="0"/>
          </a:p>
          <a:p>
            <a:r>
              <a:rPr lang="en-US" sz="2400" dirty="0"/>
              <a:t>Knowledge of potential CVS complications allows the nurse to take measures to avoid risks becoming problems</a:t>
            </a:r>
          </a:p>
          <a:p>
            <a:endParaRPr lang="en-US" sz="2400" dirty="0"/>
          </a:p>
          <a:p>
            <a:r>
              <a:rPr lang="en-US" sz="2400" dirty="0"/>
              <a:t>Assessment always </a:t>
            </a:r>
            <a:r>
              <a:rPr lang="en-US" sz="2400"/>
              <a:t>precedes intervention.</a:t>
            </a:r>
            <a:endParaRPr lang="en-US" sz="2400" dirty="0"/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2911606E-4A81-6549-A597-7B35A286B3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790" y="75809"/>
            <a:ext cx="1944210" cy="64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4987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AA2A-7580-A643-B3D0-3DFE4412B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985FAC-9C52-8445-AEC4-F90B9F4D9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25118"/>
            <a:ext cx="8229600" cy="4901045"/>
          </a:xfrm>
        </p:spPr>
        <p:txBody>
          <a:bodyPr>
            <a:normAutofit fontScale="70000" lnSpcReduction="20000"/>
          </a:bodyPr>
          <a:lstStyle/>
          <a:p>
            <a:pPr lvl="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Hatfield A. [2020] 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Complete Recovery Room Book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[6</a:t>
            </a:r>
            <a:r>
              <a:rPr lang="en-GB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ed]. Oxford University Press Oxford</a:t>
            </a:r>
          </a:p>
          <a:p>
            <a:pPr lvl="0">
              <a:tabLst>
                <a:tab pos="457200" algn="l"/>
              </a:tabLst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dirty="0"/>
              <a:t>Odom-</a:t>
            </a:r>
            <a:r>
              <a:rPr lang="en-GB" dirty="0" err="1"/>
              <a:t>Forren</a:t>
            </a:r>
            <a:r>
              <a:rPr lang="en-GB" dirty="0"/>
              <a:t> J. [2017]</a:t>
            </a:r>
            <a:r>
              <a:rPr lang="en-GB" i="1" dirty="0"/>
              <a:t> Drain’s </a:t>
            </a:r>
            <a:r>
              <a:rPr lang="en-GB" i="1" dirty="0" err="1"/>
              <a:t>PeriAnesthesia</a:t>
            </a:r>
            <a:r>
              <a:rPr lang="en-GB" i="1" dirty="0"/>
              <a:t> Nursing: A Critical Care Approach </a:t>
            </a:r>
            <a:r>
              <a:rPr lang="en-GB" dirty="0"/>
              <a:t>[7</a:t>
            </a:r>
            <a:r>
              <a:rPr lang="en-GB" baseline="30000" dirty="0"/>
              <a:t>th</a:t>
            </a:r>
            <a:r>
              <a:rPr lang="en-GB" dirty="0"/>
              <a:t> ed] Amsterdam: Elsevier Health Sciences</a:t>
            </a:r>
          </a:p>
          <a:p>
            <a:pPr>
              <a:tabLst>
                <a:tab pos="457200" algn="l"/>
              </a:tabLst>
            </a:pPr>
            <a:endParaRPr lang="en-GB" dirty="0"/>
          </a:p>
          <a:p>
            <a:pP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dirty="0"/>
              <a:t>Smedley P. &amp; Quine N. [2012] Postoperative Care. In </a:t>
            </a:r>
            <a:r>
              <a:rPr lang="en-GB" dirty="0" err="1"/>
              <a:t>K.Woodhead</a:t>
            </a:r>
            <a:r>
              <a:rPr lang="en-GB" dirty="0"/>
              <a:t> &amp; </a:t>
            </a:r>
            <a:r>
              <a:rPr lang="en-GB" dirty="0" err="1"/>
              <a:t>L.Fudge</a:t>
            </a:r>
            <a:r>
              <a:rPr lang="en-GB" dirty="0"/>
              <a:t> [eds] </a:t>
            </a:r>
            <a:r>
              <a:rPr lang="en-GB" i="1" dirty="0"/>
              <a:t>Manual of Perioperative Care : An essential guide</a:t>
            </a:r>
            <a:r>
              <a:rPr lang="en-GB" dirty="0"/>
              <a:t>.  Chichester : Wiley-Blackwell</a:t>
            </a:r>
          </a:p>
          <a:p>
            <a:pPr>
              <a:tabLst>
                <a:tab pos="457200" algn="l"/>
              </a:tabLst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 Benson A (2017) </a:t>
            </a:r>
            <a:r>
              <a:rPr lang="en-GB" i="1" dirty="0"/>
              <a:t>The A-G assessment tool (Airway, Breathing,   Circulation,  Disability, Exposure, Further information and Goals). Clinical Skills</a:t>
            </a:r>
            <a:r>
              <a:rPr lang="en-GB" dirty="0"/>
              <a:t>. Net Clinical Skills Limited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618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3791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/>
              <a:t>Patient Handover : Risk </a:t>
            </a:r>
            <a:br>
              <a:rPr lang="en-US" sz="3600" b="1" dirty="0"/>
            </a:br>
            <a:r>
              <a:rPr lang="en-US" sz="3600" b="1" dirty="0"/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571" y="1109210"/>
            <a:ext cx="8944429" cy="556736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Nurse </a:t>
            </a:r>
            <a:r>
              <a:rPr lang="en-US" dirty="0" err="1"/>
              <a:t>prioritises</a:t>
            </a:r>
            <a:r>
              <a:rPr lang="en-US" dirty="0"/>
              <a:t> ABC</a:t>
            </a:r>
          </a:p>
          <a:p>
            <a:r>
              <a:rPr lang="en-US" dirty="0"/>
              <a:t>Gathers information about patient risk from: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lphaLcPeriod"/>
            </a:pPr>
            <a:r>
              <a:rPr lang="en-US" i="1" dirty="0" err="1"/>
              <a:t>Anaesthetic</a:t>
            </a:r>
            <a:r>
              <a:rPr lang="en-US" i="1" dirty="0"/>
              <a:t> handover</a:t>
            </a:r>
          </a:p>
          <a:p>
            <a:pPr marL="514350" indent="-514350">
              <a:buAutoNum type="alphaLcPeriod"/>
            </a:pPr>
            <a:r>
              <a:rPr lang="en-US" i="1" dirty="0"/>
              <a:t>Surgical nurse handover</a:t>
            </a:r>
          </a:p>
          <a:p>
            <a:pPr marL="514350" indent="-514350">
              <a:buAutoNum type="alphaLcPeriod"/>
            </a:pPr>
            <a:r>
              <a:rPr lang="en-US" i="1" dirty="0" err="1"/>
              <a:t>Anaesthetic</a:t>
            </a:r>
            <a:r>
              <a:rPr lang="en-US" i="1" dirty="0"/>
              <a:t> chart</a:t>
            </a:r>
          </a:p>
          <a:p>
            <a:pPr marL="0" indent="0">
              <a:buNone/>
            </a:pPr>
            <a:endParaRPr lang="en-US" i="1" dirty="0"/>
          </a:p>
          <a:p>
            <a:r>
              <a:rPr lang="en-US" dirty="0"/>
              <a:t>Considers risk of CVS instability </a:t>
            </a:r>
          </a:p>
          <a:p>
            <a:r>
              <a:rPr lang="en-US" dirty="0"/>
              <a:t>Completes physical assessment </a:t>
            </a:r>
          </a:p>
          <a:p>
            <a:r>
              <a:rPr lang="en-US" dirty="0"/>
              <a:t>Plans patient care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F1EFD9D2-EC50-B34A-B187-EE2770556B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423" y="0"/>
            <a:ext cx="1917577" cy="63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348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03934" y="-91567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/>
              <a:t>Ongoing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0604"/>
            <a:ext cx="8229600" cy="4525963"/>
          </a:xfrm>
        </p:spPr>
        <p:txBody>
          <a:bodyPr>
            <a:noAutofit/>
          </a:bodyPr>
          <a:lstStyle/>
          <a:p>
            <a:r>
              <a:rPr lang="en-US" sz="2800" b="1" dirty="0"/>
              <a:t>Physical assessment </a:t>
            </a:r>
            <a:r>
              <a:rPr lang="en-US" sz="2800" dirty="0"/>
              <a:t>informs us about the real time clinical status of the patient – information from ‘look/feel’ and monitoring data</a:t>
            </a:r>
          </a:p>
          <a:p>
            <a:r>
              <a:rPr lang="en-US" sz="2800" b="1" dirty="0"/>
              <a:t>Risk assessment </a:t>
            </a:r>
            <a:r>
              <a:rPr lang="en-US" sz="2800" dirty="0"/>
              <a:t>calculates the risk of cardiovascular problems from appraisal of known patient facts [previous medical history : </a:t>
            </a:r>
            <a:r>
              <a:rPr lang="en-US" sz="2800" dirty="0" err="1"/>
              <a:t>anaesthetic</a:t>
            </a:r>
            <a:r>
              <a:rPr lang="en-US" sz="2800" dirty="0"/>
              <a:t> and surgical record] </a:t>
            </a:r>
          </a:p>
          <a:p>
            <a:endParaRPr lang="en-US" sz="2800" dirty="0"/>
          </a:p>
          <a:p>
            <a:r>
              <a:rPr lang="en-US" sz="2800" dirty="0"/>
              <a:t>The two assessment methods work simultaneously to ensure that risks do not become complications.  Assessment is ongoing, until circulatory homeostasis has been achieved.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9157CEB3-252E-DA43-9E38-3B189C5F29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221" y="0"/>
            <a:ext cx="1757779" cy="58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450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451" y="1600200"/>
            <a:ext cx="8700117" cy="4525963"/>
          </a:xfrm>
        </p:spPr>
        <p:txBody>
          <a:bodyPr>
            <a:normAutofit/>
          </a:bodyPr>
          <a:lstStyle/>
          <a:p>
            <a:r>
              <a:rPr lang="en-US" sz="8800" b="1" dirty="0"/>
              <a:t>Physical assessment</a:t>
            </a:r>
          </a:p>
          <a:p>
            <a:pPr marL="0" indent="0">
              <a:buNone/>
            </a:pPr>
            <a:r>
              <a:rPr lang="en-US" b="1" i="1" dirty="0"/>
              <a:t>    Each physical indicator in turn will be examined</a:t>
            </a:r>
          </a:p>
        </p:txBody>
      </p:sp>
      <p:pic>
        <p:nvPicPr>
          <p:cNvPr id="4" name="Picture 3" descr="barna_logo_colour.jpg">
            <a:extLst>
              <a:ext uri="{FF2B5EF4-FFF2-40B4-BE49-F238E27FC236}">
                <a16:creationId xmlns:a16="http://schemas.microsoft.com/office/drawing/2014/main" id="{C3DD0AB0-7F69-5B48-BF0E-A0ED2392A0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199" y="0"/>
            <a:ext cx="1757779" cy="58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347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2655" y="6011336"/>
            <a:ext cx="857154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Monitoring </a:t>
            </a:r>
            <a:r>
              <a:rPr lang="en-US" sz="2000" dirty="0"/>
              <a:t>[together with physical assessment give you vital information on which to plan care]</a:t>
            </a:r>
          </a:p>
          <a:p>
            <a:r>
              <a:rPr lang="en-US" sz="2800" b="1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304C40-009D-FA43-85FD-36A285F06D62}"/>
              </a:ext>
            </a:extLst>
          </p:cNvPr>
          <p:cNvSpPr txBox="1"/>
          <p:nvPr/>
        </p:nvSpPr>
        <p:spPr>
          <a:xfrm>
            <a:off x="499534" y="714216"/>
            <a:ext cx="279025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Central Venous Pressure</a:t>
            </a:r>
          </a:p>
          <a:p>
            <a:r>
              <a:rPr lang="en-US" dirty="0"/>
              <a:t>Invasive monitoring :</a:t>
            </a:r>
          </a:p>
          <a:p>
            <a:r>
              <a:rPr lang="en-US" dirty="0"/>
              <a:t>Real time fluid estimation.</a:t>
            </a:r>
          </a:p>
          <a:p>
            <a:r>
              <a:rPr lang="en-US" dirty="0"/>
              <a:t>Indication of venous return.</a:t>
            </a:r>
          </a:p>
          <a:p>
            <a:r>
              <a:rPr lang="en-US" dirty="0"/>
              <a:t>Normal : 0-8mmHg</a:t>
            </a:r>
          </a:p>
        </p:txBody>
      </p:sp>
      <p:pic>
        <p:nvPicPr>
          <p:cNvPr id="9" name="Picture 8" descr="barna_logo_colour.jpg">
            <a:extLst>
              <a:ext uri="{FF2B5EF4-FFF2-40B4-BE49-F238E27FC236}">
                <a16:creationId xmlns:a16="http://schemas.microsoft.com/office/drawing/2014/main" id="{70783E42-906F-F34A-97B2-971A7F1F36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631" y="0"/>
            <a:ext cx="1642369" cy="545229"/>
          </a:xfrm>
          <a:prstGeom prst="rect">
            <a:avLst/>
          </a:prstGeom>
        </p:spPr>
      </p:pic>
      <p:pic>
        <p:nvPicPr>
          <p:cNvPr id="10" name="Picture 9" descr="shutterstock_330572681.pdf">
            <a:extLst>
              <a:ext uri="{FF2B5EF4-FFF2-40B4-BE49-F238E27FC236}">
                <a16:creationId xmlns:a16="http://schemas.microsoft.com/office/drawing/2014/main" id="{88EA5179-8EF9-5347-9ABF-A886247C11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458" y="1000570"/>
            <a:ext cx="3830634" cy="50672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4C5E294-09C0-5D49-BC32-421D914A166B}"/>
              </a:ext>
            </a:extLst>
          </p:cNvPr>
          <p:cNvSpPr txBox="1"/>
          <p:nvPr/>
        </p:nvSpPr>
        <p:spPr>
          <a:xfrm>
            <a:off x="5528916" y="969775"/>
            <a:ext cx="4572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Blood pressure </a:t>
            </a:r>
          </a:p>
          <a:p>
            <a:r>
              <a:rPr lang="en-US" dirty="0"/>
              <a:t>Invasive monitoring gives real</a:t>
            </a:r>
          </a:p>
          <a:p>
            <a:r>
              <a:rPr lang="en-US" dirty="0"/>
              <a:t>time information.  Give </a:t>
            </a:r>
          </a:p>
          <a:p>
            <a:r>
              <a:rPr lang="en-US" dirty="0"/>
              <a:t>mean arterial pressure MAP.</a:t>
            </a:r>
          </a:p>
          <a:p>
            <a:r>
              <a:rPr lang="en-US" dirty="0"/>
              <a:t>NIBP : cuff pressure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25A1CE-9F8B-9843-99F6-23E498BD631F}"/>
              </a:ext>
            </a:extLst>
          </p:cNvPr>
          <p:cNvSpPr txBox="1"/>
          <p:nvPr/>
        </p:nvSpPr>
        <p:spPr>
          <a:xfrm>
            <a:off x="5704203" y="3253503"/>
            <a:ext cx="505139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Temperature</a:t>
            </a:r>
            <a:r>
              <a:rPr lang="en-US" dirty="0"/>
              <a:t> :</a:t>
            </a:r>
          </a:p>
          <a:p>
            <a:r>
              <a:rPr lang="en-US" dirty="0"/>
              <a:t>Central</a:t>
            </a:r>
          </a:p>
          <a:p>
            <a:r>
              <a:rPr lang="en-US" dirty="0"/>
              <a:t>Peripheral</a:t>
            </a:r>
          </a:p>
          <a:p>
            <a:r>
              <a:rPr lang="en-US" dirty="0"/>
              <a:t>Gradient between central</a:t>
            </a:r>
          </a:p>
          <a:p>
            <a:r>
              <a:rPr lang="en-US" dirty="0"/>
              <a:t>&amp; peripheral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2A41D5-1F2C-F34A-B557-AE8D8FDD9042}"/>
              </a:ext>
            </a:extLst>
          </p:cNvPr>
          <p:cNvSpPr txBox="1"/>
          <p:nvPr/>
        </p:nvSpPr>
        <p:spPr>
          <a:xfrm>
            <a:off x="539594" y="2330173"/>
            <a:ext cx="53798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Sa0</a:t>
            </a:r>
            <a:r>
              <a:rPr lang="en-US" b="1" baseline="-25000" dirty="0"/>
              <a:t>2</a:t>
            </a:r>
            <a:r>
              <a:rPr lang="en-US" b="1" dirty="0"/>
              <a:t> </a:t>
            </a:r>
            <a:r>
              <a:rPr lang="en-US" dirty="0"/>
              <a:t>: respiratory function.</a:t>
            </a:r>
          </a:p>
          <a:p>
            <a:r>
              <a:rPr lang="en-US" dirty="0"/>
              <a:t>Any signs of respiratory</a:t>
            </a:r>
          </a:p>
          <a:p>
            <a:r>
              <a:rPr lang="en-US" dirty="0"/>
              <a:t>Compensation?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B406B5-2BAA-7D41-BC15-FEDD4CFFFD41}"/>
              </a:ext>
            </a:extLst>
          </p:cNvPr>
          <p:cNvSpPr txBox="1"/>
          <p:nvPr/>
        </p:nvSpPr>
        <p:spPr>
          <a:xfrm>
            <a:off x="539594" y="3284298"/>
            <a:ext cx="53798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CVP</a:t>
            </a:r>
            <a:r>
              <a:rPr lang="en-US" dirty="0"/>
              <a:t> indirectly measures SV</a:t>
            </a:r>
          </a:p>
          <a:p>
            <a:r>
              <a:rPr lang="en-US" dirty="0"/>
              <a:t>[preload]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535293-66EC-2C43-BAA7-CE03F89745F3}"/>
              </a:ext>
            </a:extLst>
          </p:cNvPr>
          <p:cNvSpPr txBox="1"/>
          <p:nvPr/>
        </p:nvSpPr>
        <p:spPr>
          <a:xfrm>
            <a:off x="539594" y="4216983"/>
            <a:ext cx="537986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ECG</a:t>
            </a:r>
            <a:r>
              <a:rPr lang="en-US" dirty="0"/>
              <a:t> : directly measures HR +</a:t>
            </a:r>
          </a:p>
          <a:p>
            <a:r>
              <a:rPr lang="en-US" dirty="0"/>
              <a:t>identifies arrhythmias real time</a:t>
            </a:r>
          </a:p>
          <a:p>
            <a:endParaRPr lang="en-US" dirty="0"/>
          </a:p>
          <a:p>
            <a:r>
              <a:rPr lang="en-US" sz="1400" b="1" dirty="0"/>
              <a:t>[C0 = SV X HR]</a:t>
            </a:r>
          </a:p>
        </p:txBody>
      </p:sp>
    </p:spTree>
    <p:extLst>
      <p:ext uri="{BB962C8B-B14F-4D97-AF65-F5344CB8AC3E}">
        <p14:creationId xmlns:p14="http://schemas.microsoft.com/office/powerpoint/2010/main" val="33639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B5997-F823-FD48-BB38-795974860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376" y="14469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>
                <a:latin typeface="+mn-lt"/>
              </a:rPr>
              <a:t>Physical assessment : look </a:t>
            </a:r>
            <a:br>
              <a:rPr lang="en-US" sz="4000" b="1" dirty="0">
                <a:latin typeface="+mn-lt"/>
              </a:rPr>
            </a:br>
            <a:r>
              <a:rPr lang="en-US" sz="4000" b="1" dirty="0">
                <a:latin typeface="+mn-lt"/>
              </a:rPr>
              <a:t>and feel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0EED36-C221-724E-9B99-67B2F9C0693E}"/>
              </a:ext>
            </a:extLst>
          </p:cNvPr>
          <p:cNvSpPr txBox="1"/>
          <p:nvPr/>
        </p:nvSpPr>
        <p:spPr>
          <a:xfrm>
            <a:off x="5334738" y="1143000"/>
            <a:ext cx="494486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Sensorium</a:t>
            </a:r>
            <a:r>
              <a:rPr lang="en-US" sz="1600" dirty="0"/>
              <a:t> : rational or</a:t>
            </a:r>
          </a:p>
          <a:p>
            <a:r>
              <a:rPr lang="en-US" sz="1600" dirty="0"/>
              <a:t>Confused, irritable</a:t>
            </a:r>
          </a:p>
          <a:p>
            <a:r>
              <a:rPr lang="en-US" sz="1600" dirty="0"/>
              <a:t>[always suspect hypoxia</a:t>
            </a:r>
          </a:p>
          <a:p>
            <a:r>
              <a:rPr lang="en-US" sz="1600" dirty="0"/>
              <a:t>in confused patient]</a:t>
            </a:r>
          </a:p>
          <a:p>
            <a:endParaRPr lang="en-US" sz="1600" dirty="0"/>
          </a:p>
          <a:p>
            <a:r>
              <a:rPr lang="en-US" sz="1600" b="1" dirty="0" err="1"/>
              <a:t>Colour</a:t>
            </a:r>
            <a:r>
              <a:rPr lang="en-US" sz="1600" dirty="0"/>
              <a:t> : pink, pale or peripheral </a:t>
            </a:r>
          </a:p>
          <a:p>
            <a:r>
              <a:rPr lang="en-US" sz="1600" dirty="0"/>
              <a:t>cyanosis?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b="1" dirty="0"/>
              <a:t>Urine output </a:t>
            </a:r>
            <a:r>
              <a:rPr lang="en-US" sz="1600" dirty="0"/>
              <a:t>: &lt;0.5ml per kg /hour for</a:t>
            </a:r>
          </a:p>
          <a:p>
            <a:r>
              <a:rPr lang="en-US" sz="1600" dirty="0"/>
              <a:t>Effective filtration to take place</a:t>
            </a:r>
          </a:p>
          <a:p>
            <a:r>
              <a:rPr lang="en-US" sz="1600" dirty="0"/>
              <a:t>Oliguria – urine &gt; 25ml over two hours </a:t>
            </a:r>
          </a:p>
          <a:p>
            <a:r>
              <a:rPr lang="en-US" sz="1600" dirty="0"/>
              <a:t>May indicate acute renal failure</a:t>
            </a:r>
          </a:p>
          <a:p>
            <a:endParaRPr lang="en-US" sz="1600" dirty="0"/>
          </a:p>
          <a:p>
            <a:r>
              <a:rPr lang="en-US" sz="1600" b="1" dirty="0"/>
              <a:t>Perfusion</a:t>
            </a:r>
            <a:r>
              <a:rPr lang="en-US" sz="1600" dirty="0"/>
              <a:t> : warm and well filled to toes</a:t>
            </a:r>
          </a:p>
          <a:p>
            <a:r>
              <a:rPr lang="en-US" sz="1600" dirty="0"/>
              <a:t>Or cool, pale, clammy and shut down?</a:t>
            </a:r>
          </a:p>
          <a:p>
            <a:r>
              <a:rPr lang="en-US" sz="1600" dirty="0"/>
              <a:t>Feel to toes : feel pulses : check capillary</a:t>
            </a:r>
          </a:p>
          <a:p>
            <a:r>
              <a:rPr lang="en-US" sz="1600" dirty="0"/>
              <a:t>return – is this delayed?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1FD60A-D478-A547-A17F-0A83A64332CE}"/>
              </a:ext>
            </a:extLst>
          </p:cNvPr>
          <p:cNvSpPr txBox="1"/>
          <p:nvPr/>
        </p:nvSpPr>
        <p:spPr>
          <a:xfrm>
            <a:off x="185376" y="2441320"/>
            <a:ext cx="21849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Feel of radial</a:t>
            </a:r>
          </a:p>
          <a:p>
            <a:r>
              <a:rPr lang="en-US" sz="1600" b="1" dirty="0"/>
              <a:t>pulse.  </a:t>
            </a:r>
            <a:r>
              <a:rPr lang="en-US" sz="1600" dirty="0"/>
              <a:t>Thin and</a:t>
            </a:r>
          </a:p>
          <a:p>
            <a:r>
              <a:rPr lang="en-US" sz="1600" dirty="0"/>
              <a:t>thready or full</a:t>
            </a:r>
          </a:p>
          <a:p>
            <a:r>
              <a:rPr lang="en-US" sz="1600" dirty="0"/>
              <a:t>&amp; bounding? </a:t>
            </a:r>
          </a:p>
          <a:p>
            <a:r>
              <a:rPr lang="en-US" sz="1600" dirty="0"/>
              <a:t>Vasodilated or</a:t>
            </a:r>
          </a:p>
          <a:p>
            <a:r>
              <a:rPr lang="en-US" sz="1600" dirty="0"/>
              <a:t>Constricted?</a:t>
            </a:r>
          </a:p>
          <a:p>
            <a:r>
              <a:rPr lang="en-US" sz="1600" dirty="0"/>
              <a:t>Feel for rhythm of </a:t>
            </a:r>
          </a:p>
          <a:p>
            <a:r>
              <a:rPr lang="en-US" sz="1600" dirty="0"/>
              <a:t>Pulse regular or irregular? </a:t>
            </a:r>
          </a:p>
          <a:p>
            <a:r>
              <a:rPr lang="en-US" sz="1600" dirty="0"/>
              <a:t>[? atrial fibrillation]</a:t>
            </a:r>
          </a:p>
          <a:p>
            <a:endParaRPr lang="en-US" dirty="0"/>
          </a:p>
        </p:txBody>
      </p:sp>
      <p:pic>
        <p:nvPicPr>
          <p:cNvPr id="12" name="Picture 11" descr="barna_logo_colour.jpg">
            <a:extLst>
              <a:ext uri="{FF2B5EF4-FFF2-40B4-BE49-F238E27FC236}">
                <a16:creationId xmlns:a16="http://schemas.microsoft.com/office/drawing/2014/main" id="{91F54927-B574-3B4C-A927-E360F2502D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322" y="0"/>
            <a:ext cx="1837678" cy="610068"/>
          </a:xfrm>
          <a:prstGeom prst="rect">
            <a:avLst/>
          </a:prstGeom>
        </p:spPr>
      </p:pic>
      <p:pic>
        <p:nvPicPr>
          <p:cNvPr id="15" name="Content Placeholder 14" descr="shutterstock_330572681.pdf">
            <a:extLst>
              <a:ext uri="{FF2B5EF4-FFF2-40B4-BE49-F238E27FC236}">
                <a16:creationId xmlns:a16="http://schemas.microsoft.com/office/drawing/2014/main" id="{3B35319D-6282-AD4F-8FED-6718983EDF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181" y="1632320"/>
            <a:ext cx="3308555" cy="4376672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7007BA0-F7A2-4B48-B656-DEE7D78D8B6C}"/>
              </a:ext>
            </a:extLst>
          </p:cNvPr>
          <p:cNvCxnSpPr/>
          <p:nvPr/>
        </p:nvCxnSpPr>
        <p:spPr>
          <a:xfrm>
            <a:off x="1589103" y="2627790"/>
            <a:ext cx="1100831" cy="95435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35A8472-E45B-9048-8080-D994F88CD966}"/>
              </a:ext>
            </a:extLst>
          </p:cNvPr>
          <p:cNvCxnSpPr>
            <a:cxnSpLocks/>
          </p:cNvCxnSpPr>
          <p:nvPr/>
        </p:nvCxnSpPr>
        <p:spPr>
          <a:xfrm flipH="1">
            <a:off x="3932808" y="1366980"/>
            <a:ext cx="1401930" cy="3996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C2B40BF-F794-2243-B767-C1F579045EA0}"/>
              </a:ext>
            </a:extLst>
          </p:cNvPr>
          <p:cNvCxnSpPr/>
          <p:nvPr/>
        </p:nvCxnSpPr>
        <p:spPr>
          <a:xfrm flipH="1">
            <a:off x="3828464" y="2627790"/>
            <a:ext cx="135156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AB9DF2A-769B-9E45-B3FE-8DFE1ECE6BB7}"/>
              </a:ext>
            </a:extLst>
          </p:cNvPr>
          <p:cNvCxnSpPr/>
          <p:nvPr/>
        </p:nvCxnSpPr>
        <p:spPr>
          <a:xfrm flipH="1">
            <a:off x="3828464" y="3582141"/>
            <a:ext cx="1472272" cy="2903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CEACDB2-DF82-BA45-8E4C-FD4051D00FE6}"/>
              </a:ext>
            </a:extLst>
          </p:cNvPr>
          <p:cNvCxnSpPr/>
          <p:nvPr/>
        </p:nvCxnSpPr>
        <p:spPr>
          <a:xfrm flipH="1">
            <a:off x="3932808" y="5007006"/>
            <a:ext cx="1401930" cy="7457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4076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8F25B-5679-B545-A0CE-6EEC022C6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19" y="-30196"/>
            <a:ext cx="9042032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/>
              <a:t>Physical indicators of normal </a:t>
            </a:r>
            <a:br>
              <a:rPr lang="en-US" sz="3200" b="1" dirty="0"/>
            </a:br>
            <a:r>
              <a:rPr lang="en-US" sz="3200" b="1" dirty="0"/>
              <a:t>cardiovascular function</a:t>
            </a:r>
          </a:p>
        </p:txBody>
      </p:sp>
      <p:pic>
        <p:nvPicPr>
          <p:cNvPr id="4" name="Picture 3" descr="shutterstock_330572681.pdf">
            <a:extLst>
              <a:ext uri="{FF2B5EF4-FFF2-40B4-BE49-F238E27FC236}">
                <a16:creationId xmlns:a16="http://schemas.microsoft.com/office/drawing/2014/main" id="{DDEF20AB-E7BD-204D-843A-A2BE0B79C6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749" y="1083880"/>
            <a:ext cx="3830634" cy="50672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0450D9-5829-E140-9595-405241731BB6}"/>
              </a:ext>
            </a:extLst>
          </p:cNvPr>
          <p:cNvSpPr txBox="1"/>
          <p:nvPr/>
        </p:nvSpPr>
        <p:spPr>
          <a:xfrm>
            <a:off x="262181" y="1080804"/>
            <a:ext cx="3151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Airway</a:t>
            </a:r>
            <a:r>
              <a:rPr lang="en-US" dirty="0"/>
              <a:t> clear, breathing efficient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6CCF5A-7D56-0341-839E-BEF6B80DBCE2}"/>
              </a:ext>
            </a:extLst>
          </p:cNvPr>
          <p:cNvSpPr txBox="1"/>
          <p:nvPr/>
        </p:nvSpPr>
        <p:spPr>
          <a:xfrm>
            <a:off x="262181" y="1656273"/>
            <a:ext cx="29774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Alert</a:t>
            </a:r>
            <a:r>
              <a:rPr lang="en-US" dirty="0"/>
              <a:t> and orientated [cerebral</a:t>
            </a:r>
          </a:p>
          <a:p>
            <a:r>
              <a:rPr lang="en-US" dirty="0"/>
              <a:t>perfusion good]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AF403B-FD88-FC4C-BB9A-74A7A69FFAF4}"/>
              </a:ext>
            </a:extLst>
          </p:cNvPr>
          <p:cNvSpPr txBox="1"/>
          <p:nvPr/>
        </p:nvSpPr>
        <p:spPr>
          <a:xfrm>
            <a:off x="262181" y="2393763"/>
            <a:ext cx="307161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Colour</a:t>
            </a:r>
            <a:r>
              <a:rPr lang="en-US" b="1" dirty="0"/>
              <a:t> pink </a:t>
            </a:r>
            <a:r>
              <a:rPr lang="en-US" dirty="0"/>
              <a:t>[conjunctivae/lips/</a:t>
            </a:r>
          </a:p>
          <a:p>
            <a:r>
              <a:rPr lang="en-US" dirty="0"/>
              <a:t>peripheries – good perfusion]</a:t>
            </a:r>
          </a:p>
          <a:p>
            <a:endParaRPr lang="en-US" dirty="0"/>
          </a:p>
          <a:p>
            <a:r>
              <a:rPr lang="en-US" b="1" dirty="0"/>
              <a:t>Peripheral pulses </a:t>
            </a:r>
            <a:r>
              <a:rPr lang="en-US" dirty="0"/>
              <a:t>clearly felt</a:t>
            </a:r>
          </a:p>
          <a:p>
            <a:r>
              <a:rPr lang="en-US" dirty="0"/>
              <a:t>[blood perfusing all tissues]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281AD2-776F-B14F-952D-F1E4C08A8CEE}"/>
              </a:ext>
            </a:extLst>
          </p:cNvPr>
          <p:cNvSpPr txBox="1"/>
          <p:nvPr/>
        </p:nvSpPr>
        <p:spPr>
          <a:xfrm>
            <a:off x="288275" y="4059112"/>
            <a:ext cx="313111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Central temperature </a:t>
            </a:r>
            <a:r>
              <a:rPr lang="en-US" dirty="0"/>
              <a:t>: normal</a:t>
            </a:r>
          </a:p>
          <a:p>
            <a:r>
              <a:rPr lang="en-GB" dirty="0"/>
              <a:t>36.5-37C</a:t>
            </a:r>
          </a:p>
          <a:p>
            <a:r>
              <a:rPr lang="en-US" b="1" dirty="0"/>
              <a:t>Peripheral temperature </a:t>
            </a:r>
            <a:r>
              <a:rPr lang="en-US" dirty="0"/>
              <a:t>: warm</a:t>
            </a:r>
          </a:p>
          <a:p>
            <a:r>
              <a:rPr lang="en-US" dirty="0"/>
              <a:t>to toes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49D99C-CCF3-714F-ACDD-29AFB4C10CA2}"/>
              </a:ext>
            </a:extLst>
          </p:cNvPr>
          <p:cNvSpPr txBox="1"/>
          <p:nvPr/>
        </p:nvSpPr>
        <p:spPr>
          <a:xfrm>
            <a:off x="262181" y="5212344"/>
            <a:ext cx="34781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Skin turgor </a:t>
            </a:r>
            <a:r>
              <a:rPr lang="en-US" dirty="0"/>
              <a:t>: elastic / skin rebounds</a:t>
            </a:r>
          </a:p>
          <a:p>
            <a:r>
              <a:rPr lang="en-US" dirty="0"/>
              <a:t>Skin dry, warm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D36648-89C4-4B46-8049-3579566071AC}"/>
              </a:ext>
            </a:extLst>
          </p:cNvPr>
          <p:cNvSpPr txBox="1"/>
          <p:nvPr/>
        </p:nvSpPr>
        <p:spPr>
          <a:xfrm>
            <a:off x="262181" y="6051493"/>
            <a:ext cx="34188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Urine output </a:t>
            </a:r>
            <a:r>
              <a:rPr lang="en-US" dirty="0"/>
              <a:t>: 1ml / kg / hour</a:t>
            </a:r>
          </a:p>
          <a:p>
            <a:r>
              <a:rPr lang="en-US" dirty="0"/>
              <a:t>Blood pressure to kidneys efficient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605826-FEC5-9D49-9255-89AFAB27E464}"/>
              </a:ext>
            </a:extLst>
          </p:cNvPr>
          <p:cNvSpPr txBox="1"/>
          <p:nvPr/>
        </p:nvSpPr>
        <p:spPr>
          <a:xfrm>
            <a:off x="6168608" y="1080804"/>
            <a:ext cx="27285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ECG </a:t>
            </a:r>
            <a:r>
              <a:rPr lang="en-US" dirty="0"/>
              <a:t>: real time information</a:t>
            </a:r>
          </a:p>
          <a:p>
            <a:r>
              <a:rPr lang="en-US" dirty="0"/>
              <a:t>about HR and rhythm</a:t>
            </a:r>
          </a:p>
          <a:p>
            <a:r>
              <a:rPr lang="en-US" dirty="0"/>
              <a:t>Normal rate – 70 bpm</a:t>
            </a:r>
          </a:p>
          <a:p>
            <a:r>
              <a:rPr lang="en-US" dirty="0"/>
              <a:t>Rhythm – sinus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B6F8B6-DBD9-454E-BC93-C8A237546842}"/>
              </a:ext>
            </a:extLst>
          </p:cNvPr>
          <p:cNvSpPr txBox="1"/>
          <p:nvPr/>
        </p:nvSpPr>
        <p:spPr>
          <a:xfrm>
            <a:off x="6122516" y="2430624"/>
            <a:ext cx="2432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Blood pressure </a:t>
            </a:r>
            <a:r>
              <a:rPr lang="en-US" dirty="0"/>
              <a:t>: 120/80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9C90A1-2706-AC45-B25C-B410C201CAF5}"/>
              </a:ext>
            </a:extLst>
          </p:cNvPr>
          <p:cNvSpPr txBox="1"/>
          <p:nvPr/>
        </p:nvSpPr>
        <p:spPr>
          <a:xfrm>
            <a:off x="6122516" y="3054928"/>
            <a:ext cx="25410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Central venous pressure</a:t>
            </a:r>
            <a:r>
              <a:rPr lang="en-US" dirty="0"/>
              <a:t>:</a:t>
            </a:r>
          </a:p>
          <a:p>
            <a:r>
              <a:rPr lang="en-US" dirty="0"/>
              <a:t>0-8mmHg</a:t>
            </a:r>
          </a:p>
          <a:p>
            <a:r>
              <a:rPr lang="en-US" dirty="0"/>
              <a:t>indicates fluid load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DECD02-A0CF-8548-B947-038F5FF5E47E}"/>
              </a:ext>
            </a:extLst>
          </p:cNvPr>
          <p:cNvSpPr txBox="1"/>
          <p:nvPr/>
        </p:nvSpPr>
        <p:spPr>
          <a:xfrm>
            <a:off x="6119079" y="4233230"/>
            <a:ext cx="29195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SaO</a:t>
            </a:r>
            <a:r>
              <a:rPr lang="en-US" b="1" baseline="-25000" dirty="0"/>
              <a:t>2</a:t>
            </a:r>
            <a:r>
              <a:rPr lang="en-US" b="1" dirty="0"/>
              <a:t> </a:t>
            </a:r>
            <a:r>
              <a:rPr lang="en-US" dirty="0"/>
              <a:t>Saturation of Hb with</a:t>
            </a:r>
          </a:p>
          <a:p>
            <a:r>
              <a:rPr lang="en-US" dirty="0"/>
              <a:t>oxygen : 98-100% </a:t>
            </a:r>
          </a:p>
          <a:p>
            <a:r>
              <a:rPr lang="en-US" dirty="0"/>
              <a:t>Indicates efficient respiratory</a:t>
            </a:r>
          </a:p>
          <a:p>
            <a:r>
              <a:rPr lang="en-US" dirty="0"/>
              <a:t>function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F29A4B-FD50-2949-9E13-AC997F184EE6}"/>
              </a:ext>
            </a:extLst>
          </p:cNvPr>
          <p:cNvSpPr txBox="1"/>
          <p:nvPr/>
        </p:nvSpPr>
        <p:spPr>
          <a:xfrm>
            <a:off x="5531231" y="5774494"/>
            <a:ext cx="36150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 health the heart pumps sufficient</a:t>
            </a:r>
          </a:p>
          <a:p>
            <a:r>
              <a:rPr lang="en-US" b="1" dirty="0"/>
              <a:t>blood to vessels to perfuse all body</a:t>
            </a:r>
          </a:p>
          <a:p>
            <a:r>
              <a:rPr lang="en-US" b="1" dirty="0"/>
              <a:t>tissues with blood carrying oxygen</a:t>
            </a:r>
          </a:p>
        </p:txBody>
      </p:sp>
      <p:pic>
        <p:nvPicPr>
          <p:cNvPr id="16" name="Picture 15" descr="barna_logo_colour.jpg">
            <a:extLst>
              <a:ext uri="{FF2B5EF4-FFF2-40B4-BE49-F238E27FC236}">
                <a16:creationId xmlns:a16="http://schemas.microsoft.com/office/drawing/2014/main" id="{D6258AAA-FD79-3442-8989-D22E0D62BB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59" y="-21868"/>
            <a:ext cx="1553592" cy="51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728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2417</TotalTime>
  <Words>3110</Words>
  <Application>Microsoft Macintosh PowerPoint</Application>
  <PresentationFormat>On-screen Show (4:3)</PresentationFormat>
  <Paragraphs>453</Paragraphs>
  <Slides>39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2" baseType="lpstr">
      <vt:lpstr>Arial</vt:lpstr>
      <vt:lpstr>Calibri</vt:lpstr>
      <vt:lpstr>Office Theme</vt:lpstr>
      <vt:lpstr>ASSESSMENT OF CIRCULATION</vt:lpstr>
      <vt:lpstr>Learning outcomes</vt:lpstr>
      <vt:lpstr>Prioritising care from first  assessment</vt:lpstr>
      <vt:lpstr>Patient Handover : Risk  Assessment</vt:lpstr>
      <vt:lpstr>Ongoing assessment</vt:lpstr>
      <vt:lpstr>PowerPoint Presentation</vt:lpstr>
      <vt:lpstr>PowerPoint Presentation</vt:lpstr>
      <vt:lpstr>Physical assessment : look  and feel</vt:lpstr>
      <vt:lpstr>Physical indicators of normal  cardiovascular function</vt:lpstr>
      <vt:lpstr>Airway</vt:lpstr>
      <vt:lpstr>Breathing : rate &amp; depth of  respirations</vt:lpstr>
      <vt:lpstr> Mental status</vt:lpstr>
      <vt:lpstr>Blood pressure</vt:lpstr>
      <vt:lpstr>BP must be assessed alongside  other indicators of CVS efficiency</vt:lpstr>
      <vt:lpstr>MAP and Pulse pressure</vt:lpstr>
      <vt:lpstr>PowerPoint Presentation</vt:lpstr>
      <vt:lpstr>Heart Rate </vt:lpstr>
      <vt:lpstr>Heart Rate : Bradycardia  </vt:lpstr>
      <vt:lpstr>Heart Rate : Tachycardia  </vt:lpstr>
      <vt:lpstr>Heart rhythm</vt:lpstr>
      <vt:lpstr>BP &amp; HR are assessed together with physical  signs of circulatory efficiency  </vt:lpstr>
      <vt:lpstr>Feel of pulses</vt:lpstr>
      <vt:lpstr>Central venous pressure  [CVP]</vt:lpstr>
      <vt:lpstr>Temperature [core]</vt:lpstr>
      <vt:lpstr>Peripheral temperature</vt:lpstr>
      <vt:lpstr>Colour</vt:lpstr>
      <vt:lpstr>Skin Turgor</vt:lpstr>
      <vt:lpstr>Fluid balance</vt:lpstr>
      <vt:lpstr>PowerPoint Presentation</vt:lpstr>
      <vt:lpstr>PowerPoint Presentation</vt:lpstr>
      <vt:lpstr>Anaesthetic impact on CVS</vt:lpstr>
      <vt:lpstr>Surgical impact on CVS</vt:lpstr>
      <vt:lpstr>Previous Medical History :  Impact on CVS</vt:lpstr>
      <vt:lpstr>Patient Risk Factors  Age</vt:lpstr>
      <vt:lpstr>Add up the risk factors</vt:lpstr>
      <vt:lpstr>Using risk and physical  assessment</vt:lpstr>
      <vt:lpstr>Physical V Risk Assessment</vt:lpstr>
      <vt:lpstr>Summary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Breathing : Management</dc:title>
  <dc:creator>Patricia Smedley</dc:creator>
  <cp:lastModifiedBy>Patricia Smedley</cp:lastModifiedBy>
  <cp:revision>120</cp:revision>
  <dcterms:created xsi:type="dcterms:W3CDTF">2017-01-25T12:29:23Z</dcterms:created>
  <dcterms:modified xsi:type="dcterms:W3CDTF">2022-06-02T07:57:49Z</dcterms:modified>
</cp:coreProperties>
</file>