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357" r:id="rId2"/>
    <p:sldId id="257" r:id="rId3"/>
    <p:sldId id="419" r:id="rId4"/>
    <p:sldId id="351" r:id="rId5"/>
    <p:sldId id="402" r:id="rId6"/>
    <p:sldId id="358" r:id="rId7"/>
    <p:sldId id="393" r:id="rId8"/>
    <p:sldId id="394" r:id="rId9"/>
    <p:sldId id="360" r:id="rId10"/>
    <p:sldId id="328" r:id="rId11"/>
    <p:sldId id="361" r:id="rId12"/>
    <p:sldId id="362" r:id="rId13"/>
    <p:sldId id="363" r:id="rId14"/>
    <p:sldId id="412" r:id="rId15"/>
    <p:sldId id="365" r:id="rId16"/>
    <p:sldId id="417" r:id="rId17"/>
    <p:sldId id="371" r:id="rId18"/>
    <p:sldId id="416" r:id="rId19"/>
    <p:sldId id="395" r:id="rId20"/>
    <p:sldId id="400" r:id="rId21"/>
    <p:sldId id="364" r:id="rId22"/>
    <p:sldId id="373" r:id="rId23"/>
    <p:sldId id="329" r:id="rId24"/>
    <p:sldId id="374" r:id="rId25"/>
    <p:sldId id="376" r:id="rId26"/>
    <p:sldId id="381" r:id="rId27"/>
    <p:sldId id="414" r:id="rId28"/>
    <p:sldId id="337" r:id="rId29"/>
    <p:sldId id="338" r:id="rId30"/>
    <p:sldId id="346" r:id="rId31"/>
    <p:sldId id="383" r:id="rId32"/>
    <p:sldId id="384" r:id="rId33"/>
    <p:sldId id="379" r:id="rId34"/>
    <p:sldId id="380" r:id="rId35"/>
    <p:sldId id="347" r:id="rId36"/>
    <p:sldId id="306" r:id="rId37"/>
    <p:sldId id="38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3"/>
    <p:restoredTop sz="94611"/>
  </p:normalViewPr>
  <p:slideViewPr>
    <p:cSldViewPr snapToGrid="0" snapToObjects="1">
      <p:cViewPr varScale="1">
        <p:scale>
          <a:sx n="138" d="100"/>
          <a:sy n="138" d="100"/>
        </p:scale>
        <p:origin x="176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52CA0-98D3-A242-BAAF-A70D352F8E37}" type="datetimeFigureOut">
              <a:rPr lang="en-US" smtClean="0"/>
              <a:t>6/2/22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F26D5-DE85-B442-B661-CBAA9A3C9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6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DA46B-7E43-2149-BF01-FC0692DA352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3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8C5B1-2F3E-3F49-8BD3-FD71583950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22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F26D5-DE85-B442-B661-CBAA9A3C9AB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2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E72E-E2C2-6D49-B9AA-4C756E92A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803001-55F7-AB43-86A2-1CB5A96D8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A775A-1B28-604B-A4F9-35618A421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9CCD5-D23B-1241-BECB-3D87E6A8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79B00-F732-A249-9D11-7FBCEC897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9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0688-2B5E-ED49-AA53-D8B040F8B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AE499-AFBB-4E42-9929-11FDE8705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8D146-4CF6-E644-8BFF-BD356F7F1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73245-972A-6543-94E6-4CA547C71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A6AD2-5E13-804E-AC2C-661DB1820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7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374C80-6E78-D24E-B39B-568A02B73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CEF4E-1B7D-8C41-8C1B-FDB4FD1ED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CEE74-DF2E-904F-9D73-8ECD97FAE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57E11-C49C-1349-AEF0-C1E7CEFCC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CDE39-6AF8-4844-AFA6-7A8E4D97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9060-E9DD-524B-8FF4-4F554383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B1C2B-7341-E74B-B6E0-691CCB90E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79B0-B830-E245-B439-9F335D92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B8E22-0E10-6444-9BBB-99E04DEF5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880BC-2DCE-234D-A6DC-4AB46E22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73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4ECF5-E20C-9F4C-852F-85C300B9A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7F45F-034A-574B-982E-7F58811C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A236B-3358-0F49-8A24-1DBD3B495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D484F-1105-FB47-837A-959BC2A26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CF409-08F3-414C-8D47-D0CE77A9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7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BB88-8A63-6145-873E-67CE45F9D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3689C-BD61-0B43-B818-9C8FD7EEE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A7781-A501-5145-BE0B-063D298A6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37B16-5492-4A4F-9C67-2D50E693C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EB2D1-D7AA-DE43-B46C-1191749D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493595-2065-1C4D-9B15-126A528D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4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C150-E698-CE46-9DBD-9206A6A2B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E1438-D078-AD44-A133-BC615A896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C33FA2-7EB4-8049-8CA9-127D3C747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F76193-50A6-274F-900F-E267D84BE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13186-296A-3148-93E0-D9EF2C5C14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09E4F2-FEC5-174F-AE20-2A822149D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53939F-D133-984E-9F11-BF1A515B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427BC6-EE18-B34C-BDA9-2FBD0679D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4C528-6349-5141-A058-7C9CE804C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3F45CF-3716-6C45-909D-85DEE46A1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5D445-3ACF-F746-B353-C4269FDA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EAB96-4711-724C-BBC6-FA97BAE4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6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86441-D702-7D42-B917-AD8790EC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FB1F9B-A4A2-AA48-A612-C2079D46F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B8B19-4F45-6042-A9BE-4FF33DC0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1AE78-0953-E949-AA7D-81646970E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72BA-B333-DC4C-9B10-15CBEF34E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4C247-FC72-3746-A26F-16A1407AB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22016-BFBC-D34B-815D-2485BDF4D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7ADEA9-8D99-2548-85EB-55E18B0F4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8CA8D-6394-7D4B-A7FB-42A516E5A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3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9304-232A-DB4C-8D45-C16536E9C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267375-B825-ED4F-B0DB-498FC438E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0D9DB-1362-CB40-B460-9273FDBD6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C0101-1364-5E45-AEA2-C51459A5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B6245-10A0-1341-AE92-A9877373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FA866-3419-804D-8CDD-A7F92CAB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4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30DF8-378C-BF4E-B674-82988D0E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DC9D9-03F7-9E49-A015-20715D705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1D392-3D3F-5B4A-BF8B-8B6F37F7E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A9498-7D0E-E748-BB12-5C43F6BF1C22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F368E-E717-0B4E-8F54-5BF8DBDBE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16574-D5D5-6D4D-A8A9-F8C5D7EA4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09E0F-1D9C-0F47-912D-E43B701E5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1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us.org.uk/library/abcde-approach" TargetMode="External"/><Relationship Id="rId2" Type="http://schemas.openxmlformats.org/officeDocument/2006/relationships/hyperlink" Target="https://www.cambridge.org/core/journals/british-journal-of-anaesthetic-and-recovery-nursing/article/patient-risk-assessment-in-the-pacu-an-essential-element-in-clinical-decision-making-and-planning-care/D5E72A5764CE6B98314FC02DAEED57F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www.mometrix.com/academy/postoperative-nursing-car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893682"/>
            <a:ext cx="7772400" cy="1470025"/>
          </a:xfrm>
        </p:spPr>
        <p:txBody>
          <a:bodyPr>
            <a:noAutofit/>
          </a:bodyPr>
          <a:lstStyle/>
          <a:p>
            <a:r>
              <a:rPr lang="en-GB" b="1" dirty="0">
                <a:latin typeface="+mn-lt"/>
              </a:rPr>
              <a:t>MANAGEMENT OF CIRCULATION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9200" y="3836769"/>
            <a:ext cx="6807200" cy="17526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PACU Circulation Learning and Teaching Resource</a:t>
            </a:r>
          </a:p>
          <a:p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  <p:pic>
        <p:nvPicPr>
          <p:cNvPr id="4" name="Picture 3" descr="barna_logo_colou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192" y="0"/>
            <a:ext cx="2671808" cy="8869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494BEA-6751-7D46-9C2C-F192FE6472E1}"/>
              </a:ext>
            </a:extLst>
          </p:cNvPr>
          <p:cNvSpPr/>
          <p:nvPr/>
        </p:nvSpPr>
        <p:spPr>
          <a:xfrm>
            <a:off x="7709684" y="5770602"/>
            <a:ext cx="1586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ym typeface="Symbol" pitchFamily="2" charset="2"/>
              </a:rPr>
              <a:t></a:t>
            </a:r>
            <a:r>
              <a:rPr lang="en-GB" b="1" dirty="0"/>
              <a:t>BARNA.2022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53415-09D8-FA4E-AC16-23420D3E4D2C}"/>
              </a:ext>
            </a:extLst>
          </p:cNvPr>
          <p:cNvSpPr/>
          <p:nvPr/>
        </p:nvSpPr>
        <p:spPr>
          <a:xfrm>
            <a:off x="1886857" y="558936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All images purchased from </a:t>
            </a:r>
          </a:p>
          <a:p>
            <a:r>
              <a:rPr lang="en-US" sz="1400" dirty="0"/>
              <a:t>Shutterstock unless otherwise stated.</a:t>
            </a:r>
          </a:p>
        </p:txBody>
      </p:sp>
    </p:spTree>
    <p:extLst>
      <p:ext uri="{BB962C8B-B14F-4D97-AF65-F5344CB8AC3E}">
        <p14:creationId xmlns:p14="http://schemas.microsoft.com/office/powerpoint/2010/main" val="283743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50"/>
    </mc:Choice>
    <mc:Fallback xmlns="">
      <p:transition spd="slow" advTm="330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73347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 Management of Hypertension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667" y="969653"/>
            <a:ext cx="8815133" cy="5769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/>
              <a:t>Check </a:t>
            </a:r>
          </a:p>
          <a:p>
            <a:pPr lvl="1"/>
            <a:r>
              <a:rPr lang="en-US" sz="2600" dirty="0"/>
              <a:t>Pre-op status &amp; operative trend</a:t>
            </a:r>
          </a:p>
          <a:p>
            <a:pPr lvl="1"/>
            <a:r>
              <a:rPr lang="en-US" sz="2600" dirty="0"/>
              <a:t>Medical history of hypertension : drugs?  Check when patient had routine anti-hypertensive medication – may need to give this post operatively</a:t>
            </a:r>
          </a:p>
          <a:p>
            <a:pPr lvl="1"/>
            <a:r>
              <a:rPr lang="en-US" sz="2600" dirty="0"/>
              <a:t>Obvious causes : [see next slide]</a:t>
            </a:r>
          </a:p>
          <a:p>
            <a:pPr marL="457200" lvl="1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 Cause</a:t>
            </a:r>
            <a:r>
              <a:rPr lang="en-US" sz="2600" dirty="0"/>
              <a:t> </a:t>
            </a:r>
            <a:r>
              <a:rPr lang="en-US" sz="2600" b="1" dirty="0"/>
              <a:t>needs correction if :</a:t>
            </a:r>
          </a:p>
          <a:p>
            <a:r>
              <a:rPr lang="en-US" sz="2600" dirty="0"/>
              <a:t>If systolic greater than 180mmHg / diastolic over than 105mmHg</a:t>
            </a:r>
          </a:p>
          <a:p>
            <a:r>
              <a:rPr lang="en-US" sz="2600" dirty="0"/>
              <a:t>ECG changes [ST elevation, ventricular </a:t>
            </a:r>
            <a:r>
              <a:rPr lang="en-US" sz="2600" dirty="0" err="1"/>
              <a:t>ectopics</a:t>
            </a:r>
            <a:r>
              <a:rPr lang="en-US" sz="2600" dirty="0"/>
              <a:t>]</a:t>
            </a:r>
          </a:p>
          <a:p>
            <a:r>
              <a:rPr lang="en-US" sz="2600" dirty="0"/>
              <a:t>Those with cardiac history are at risk of </a:t>
            </a:r>
            <a:r>
              <a:rPr lang="en-US" sz="2600" dirty="0" err="1"/>
              <a:t>ischaemia</a:t>
            </a:r>
            <a:r>
              <a:rPr lang="en-US" sz="2600" dirty="0"/>
              <a:t> /arrhythmias if hypertensive and tachycardic</a:t>
            </a:r>
          </a:p>
          <a:p>
            <a:endParaRPr lang="en-US" sz="2600" dirty="0"/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E03EE19-DDFC-4544-A000-C7F44AEF4A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258" y="0"/>
            <a:ext cx="2095742" cy="69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1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-328518"/>
            <a:ext cx="9144000" cy="1143000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Establish Cause and Treat </a:t>
            </a:r>
            <a:r>
              <a:rPr lang="en-US" sz="3100" b="1" dirty="0">
                <a:latin typeface="+mn-lt"/>
              </a:rPr>
              <a:t>(1)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406" y="968866"/>
            <a:ext cx="8874327" cy="58891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200" b="1" dirty="0"/>
              <a:t>Pain </a:t>
            </a:r>
          </a:p>
          <a:p>
            <a:pPr marL="0" indent="0" algn="ctr">
              <a:buNone/>
            </a:pPr>
            <a:r>
              <a:rPr lang="en-US" sz="2200" i="1" dirty="0"/>
              <a:t>Give analgesia regularly and assess impact [may need IV analgesia/block]</a:t>
            </a:r>
          </a:p>
          <a:p>
            <a:pPr marL="0" indent="0" algn="ctr">
              <a:buNone/>
            </a:pPr>
            <a:endParaRPr lang="en-US" sz="2200" i="1" dirty="0"/>
          </a:p>
          <a:p>
            <a:pPr marL="0" indent="0" algn="ctr">
              <a:buNone/>
            </a:pPr>
            <a:r>
              <a:rPr lang="en-US" sz="2200" b="1" dirty="0"/>
              <a:t>Anxiety</a:t>
            </a:r>
          </a:p>
          <a:p>
            <a:pPr marL="0" indent="0" algn="ctr">
              <a:buNone/>
            </a:pPr>
            <a:r>
              <a:rPr lang="en-US" sz="2200" i="1" dirty="0"/>
              <a:t>Reassure and </a:t>
            </a:r>
            <a:r>
              <a:rPr lang="en-US" sz="2200" i="1" dirty="0" err="1"/>
              <a:t>emphasise</a:t>
            </a:r>
            <a:r>
              <a:rPr lang="en-US" sz="2200" i="1" dirty="0"/>
              <a:t> with patient.  Position helps, sit them up.</a:t>
            </a:r>
          </a:p>
          <a:p>
            <a:pPr marL="0" indent="0" algn="ctr">
              <a:buNone/>
            </a:pPr>
            <a:endParaRPr lang="en-US" sz="2200" b="1" dirty="0"/>
          </a:p>
          <a:p>
            <a:pPr marL="0" indent="0" algn="ctr">
              <a:buNone/>
            </a:pPr>
            <a:r>
              <a:rPr lang="en-US" sz="2200" b="1" dirty="0" err="1"/>
              <a:t>Hypoxaemia</a:t>
            </a:r>
            <a:r>
              <a:rPr lang="en-US" sz="2200" b="1" dirty="0"/>
              <a:t> and Hypercarbia</a:t>
            </a:r>
          </a:p>
          <a:p>
            <a:pPr marL="0" indent="0" algn="ctr">
              <a:buNone/>
            </a:pPr>
            <a:r>
              <a:rPr lang="en-US" sz="2200" i="1" dirty="0"/>
              <a:t>Correct respiratory complication </a:t>
            </a:r>
          </a:p>
          <a:p>
            <a:pPr marL="0" indent="0" algn="ctr">
              <a:buNone/>
            </a:pPr>
            <a:endParaRPr lang="en-US" sz="2200" b="1" dirty="0"/>
          </a:p>
          <a:p>
            <a:pPr marL="0" indent="0" algn="ctr">
              <a:buNone/>
            </a:pPr>
            <a:r>
              <a:rPr lang="en-US" sz="2200" b="1" dirty="0"/>
              <a:t>Distension of bowel, bladder, stomach</a:t>
            </a:r>
          </a:p>
          <a:p>
            <a:pPr marL="0" indent="0" algn="ctr">
              <a:buNone/>
            </a:pPr>
            <a:r>
              <a:rPr lang="en-US" sz="2200" i="1" dirty="0"/>
              <a:t>Insert indwelling catheter, </a:t>
            </a:r>
            <a:r>
              <a:rPr lang="en-US" sz="2200" i="1" dirty="0" err="1"/>
              <a:t>naso</a:t>
            </a:r>
            <a:r>
              <a:rPr lang="en-US" sz="2200" i="1" dirty="0"/>
              <a:t>-gastric tube</a:t>
            </a:r>
          </a:p>
          <a:p>
            <a:pPr marL="0" indent="0" algn="ctr">
              <a:buNone/>
            </a:pPr>
            <a:endParaRPr lang="en-US" sz="2200" i="1" dirty="0"/>
          </a:p>
          <a:p>
            <a:pPr marL="0" indent="0" algn="ctr">
              <a:buNone/>
            </a:pPr>
            <a:r>
              <a:rPr lang="en-US" sz="2200" b="1" dirty="0" err="1"/>
              <a:t>Hypoglycaemia</a:t>
            </a:r>
            <a:endParaRPr lang="en-US" sz="2200" b="1" dirty="0"/>
          </a:p>
          <a:p>
            <a:pPr marL="0" indent="0" algn="ctr">
              <a:buNone/>
            </a:pPr>
            <a:r>
              <a:rPr lang="en-US" sz="2200" i="1" dirty="0"/>
              <a:t>Correct this with dextrose</a:t>
            </a:r>
          </a:p>
          <a:p>
            <a:pPr marL="0" indent="0" algn="r">
              <a:buNone/>
            </a:pPr>
            <a:r>
              <a:rPr lang="en-US" sz="1800" dirty="0"/>
              <a:t>continued…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0A5B221D-26A1-9348-9C5D-E9F787A133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574" y="0"/>
            <a:ext cx="2453426" cy="81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1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-12700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Establish Cause and Treat </a:t>
            </a:r>
            <a:r>
              <a:rPr lang="en-US" sz="3100" dirty="0">
                <a:latin typeface="+mn-lt"/>
              </a:rPr>
              <a:t>(2)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406" y="1143001"/>
            <a:ext cx="8874327" cy="6178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i="1" dirty="0"/>
              <a:t>Continued:</a:t>
            </a:r>
          </a:p>
          <a:p>
            <a:pPr marL="0" indent="0" algn="ctr">
              <a:buNone/>
            </a:pPr>
            <a:r>
              <a:rPr lang="en-US" sz="2200" b="1" dirty="0"/>
              <a:t>Hypothermia</a:t>
            </a:r>
          </a:p>
          <a:p>
            <a:pPr marL="0" indent="0" algn="ctr">
              <a:buNone/>
            </a:pPr>
            <a:r>
              <a:rPr lang="en-US" sz="2200" i="1" dirty="0"/>
              <a:t>Rewarm using warming blanket slowly</a:t>
            </a:r>
          </a:p>
          <a:p>
            <a:pPr marL="0" indent="0" algn="ctr">
              <a:buNone/>
            </a:pPr>
            <a:endParaRPr lang="en-US" sz="2200" i="1" dirty="0"/>
          </a:p>
          <a:p>
            <a:pPr marL="0" indent="0" algn="ctr">
              <a:buNone/>
            </a:pPr>
            <a:r>
              <a:rPr lang="en-US" sz="2200" b="1" dirty="0"/>
              <a:t>History of pre-existing hypertension</a:t>
            </a:r>
          </a:p>
          <a:p>
            <a:pPr marL="0" indent="0" algn="ctr">
              <a:buNone/>
            </a:pPr>
            <a:r>
              <a:rPr lang="en-US" sz="2200" i="1" dirty="0"/>
              <a:t>Restart anti-hypertensive medication</a:t>
            </a:r>
          </a:p>
          <a:p>
            <a:pPr marL="0" indent="0" algn="ctr">
              <a:buNone/>
            </a:pPr>
            <a:endParaRPr lang="en-US" sz="2200" i="1" dirty="0"/>
          </a:p>
          <a:p>
            <a:pPr marL="0" indent="0" algn="ctr">
              <a:buNone/>
            </a:pPr>
            <a:r>
              <a:rPr lang="en-US" sz="2200" b="1" dirty="0"/>
              <a:t>Fluid balance [overload]</a:t>
            </a:r>
          </a:p>
          <a:p>
            <a:pPr marL="0" indent="0" algn="ctr">
              <a:buNone/>
            </a:pPr>
            <a:r>
              <a:rPr lang="en-US" sz="2200" i="1" dirty="0"/>
              <a:t>Check intraoperative fluid chart:  ?Fluid restriction and diuretics</a:t>
            </a:r>
          </a:p>
          <a:p>
            <a:pPr marL="0" indent="0" algn="ctr">
              <a:buNone/>
            </a:pPr>
            <a:endParaRPr lang="en-US" sz="2200" i="1" dirty="0"/>
          </a:p>
          <a:p>
            <a:pPr marL="0" indent="0" algn="ctr">
              <a:buNone/>
            </a:pPr>
            <a:r>
              <a:rPr lang="en-US" sz="2200" b="1" dirty="0"/>
              <a:t>Treat cardiac </a:t>
            </a:r>
            <a:r>
              <a:rPr lang="en-US" sz="2200" b="1" dirty="0" err="1"/>
              <a:t>ischaemia</a:t>
            </a:r>
            <a:r>
              <a:rPr lang="en-US" sz="2200" b="1" dirty="0"/>
              <a:t> with sublingual </a:t>
            </a:r>
            <a:r>
              <a:rPr lang="en-US" sz="2200" b="1" dirty="0" err="1"/>
              <a:t>glyceryl</a:t>
            </a:r>
            <a:r>
              <a:rPr lang="en-US" sz="2200" b="1" dirty="0"/>
              <a:t> </a:t>
            </a:r>
            <a:r>
              <a:rPr lang="en-US" sz="2200" b="1" dirty="0" err="1"/>
              <a:t>trinitrate</a:t>
            </a:r>
            <a:endParaRPr lang="en-US" sz="2200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8338B9BB-490D-C248-A0C7-E1B065877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318" y="0"/>
            <a:ext cx="2125681" cy="7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37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62801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Intractable Hypertension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0950" y="980199"/>
            <a:ext cx="8987292" cy="57434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If no cause for hypertension can be found, or hypertension persists, anti-hypertensive therapy will be used: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Anti-hypertensive drugs</a:t>
            </a:r>
          </a:p>
          <a:p>
            <a:pPr marL="0" indent="0" algn="ctr">
              <a:buNone/>
            </a:pPr>
            <a:r>
              <a:rPr lang="en-US" b="1" dirty="0" err="1"/>
              <a:t>Labetolol</a:t>
            </a:r>
            <a:r>
              <a:rPr lang="en-US" dirty="0"/>
              <a:t> [B Blocker]</a:t>
            </a:r>
          </a:p>
          <a:p>
            <a:pPr marL="0" indent="0" algn="ctr">
              <a:buNone/>
            </a:pPr>
            <a:r>
              <a:rPr lang="en-US" dirty="0"/>
              <a:t>Beta blocker, slows HR, reduces force of contraction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Enalapril</a:t>
            </a:r>
          </a:p>
          <a:p>
            <a:pPr marL="0" indent="0" algn="ctr">
              <a:buNone/>
            </a:pPr>
            <a:r>
              <a:rPr lang="en-US" dirty="0"/>
              <a:t>Renin, Angiotensin, Aldosterone system antagonist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Nifedipine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Relaxes coronary artery smooth muscle, peripheral vasodilator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Nitroglycerine, Hydralazine, Sodium Nitroprusside</a:t>
            </a:r>
          </a:p>
          <a:p>
            <a:pPr marL="0" indent="0" algn="ctr">
              <a:buNone/>
            </a:pPr>
            <a:r>
              <a:rPr lang="en-US" dirty="0"/>
              <a:t>Reduces afterload, vasodilator</a:t>
            </a:r>
          </a:p>
          <a:p>
            <a:pPr marL="514350" indent="-514350">
              <a:buAutoNum type="alphaL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439A433-5CB1-A546-91B5-8FC0E4E58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196" y="0"/>
            <a:ext cx="206580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80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465" y="1295147"/>
            <a:ext cx="1020652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7200" b="1" dirty="0"/>
              <a:t>Circulatory complications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9600" b="1" dirty="0"/>
              <a:t> </a:t>
            </a:r>
            <a:r>
              <a:rPr lang="en-US" sz="7200" b="1" dirty="0"/>
              <a:t>2.Hypotension</a:t>
            </a:r>
          </a:p>
          <a:p>
            <a:pPr marL="0" indent="0">
              <a:buNone/>
            </a:pPr>
            <a:endParaRPr lang="en-US" sz="8800" b="1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F4E04DD-4ACB-9A4C-98B1-745D27F0A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642" y="0"/>
            <a:ext cx="2173357" cy="72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4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-6509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Degree of hypotension?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0500" y="1136492"/>
            <a:ext cx="9334500" cy="551830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A continuum from </a:t>
            </a:r>
            <a:r>
              <a:rPr lang="en-US" b="1" dirty="0"/>
              <a:t>mild</a:t>
            </a:r>
            <a:r>
              <a:rPr lang="en-US" dirty="0"/>
              <a:t> to </a:t>
            </a:r>
            <a:r>
              <a:rPr lang="en-US" b="1" dirty="0"/>
              <a:t>severe</a:t>
            </a:r>
            <a:r>
              <a:rPr lang="en-US" dirty="0"/>
              <a:t> [shock status]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6206" y="3429000"/>
            <a:ext cx="909819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Mild ------- moderate ------ serious ----- severe</a:t>
            </a:r>
          </a:p>
          <a:p>
            <a:endParaRPr lang="en-US" sz="3200" dirty="0"/>
          </a:p>
          <a:p>
            <a:pPr algn="just"/>
            <a:r>
              <a:rPr lang="en-US" sz="3200" dirty="0"/>
              <a:t>Severe hypotension indicates shock status.  This can set in early before easily detected.  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Left-Right Arrow 3"/>
          <p:cNvSpPr/>
          <p:nvPr/>
        </p:nvSpPr>
        <p:spPr>
          <a:xfrm>
            <a:off x="2159290" y="2722029"/>
            <a:ext cx="7543219" cy="48463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2476500" y="1756881"/>
            <a:ext cx="2814692" cy="965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6372903" y="1759090"/>
            <a:ext cx="2999697" cy="9629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barna_logo_colour.jpg">
            <a:extLst>
              <a:ext uri="{FF2B5EF4-FFF2-40B4-BE49-F238E27FC236}">
                <a16:creationId xmlns:a16="http://schemas.microsoft.com/office/drawing/2014/main" id="{C92C15B4-AFCF-9D43-B033-6BB71261D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196" y="0"/>
            <a:ext cx="206580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91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98E2B-8A77-F843-844D-573C4AA43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" y="0"/>
            <a:ext cx="10515600" cy="101091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Perfusion Status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3286270-5F6A-B641-830F-A26C13805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34632"/>
              </p:ext>
            </p:extLst>
          </p:nvPr>
        </p:nvGraphicFramePr>
        <p:xfrm>
          <a:off x="1451113" y="1202634"/>
          <a:ext cx="8816008" cy="4425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002">
                  <a:extLst>
                    <a:ext uri="{9D8B030D-6E8A-4147-A177-3AD203B41FA5}">
                      <a16:colId xmlns:a16="http://schemas.microsoft.com/office/drawing/2014/main" val="2663452638"/>
                    </a:ext>
                  </a:extLst>
                </a:gridCol>
                <a:gridCol w="2204002">
                  <a:extLst>
                    <a:ext uri="{9D8B030D-6E8A-4147-A177-3AD203B41FA5}">
                      <a16:colId xmlns:a16="http://schemas.microsoft.com/office/drawing/2014/main" val="2814794473"/>
                    </a:ext>
                  </a:extLst>
                </a:gridCol>
                <a:gridCol w="2204002">
                  <a:extLst>
                    <a:ext uri="{9D8B030D-6E8A-4147-A177-3AD203B41FA5}">
                      <a16:colId xmlns:a16="http://schemas.microsoft.com/office/drawing/2014/main" val="2941650100"/>
                    </a:ext>
                  </a:extLst>
                </a:gridCol>
                <a:gridCol w="2204002">
                  <a:extLst>
                    <a:ext uri="{9D8B030D-6E8A-4147-A177-3AD203B41FA5}">
                      <a16:colId xmlns:a16="http://schemas.microsoft.com/office/drawing/2014/main" val="294041893"/>
                    </a:ext>
                  </a:extLst>
                </a:gridCol>
              </a:tblGrid>
              <a:tr h="885161">
                <a:tc>
                  <a:txBody>
                    <a:bodyPr/>
                    <a:lstStyle/>
                    <a:p>
                      <a:r>
                        <a:rPr lang="en-US" dirty="0"/>
                        <a:t>Observation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Adequate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Perfusion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26935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r>
                        <a:rPr lang="en-US" b="1" dirty="0"/>
                        <a:t>Conscious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Alert, orientated in time and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Confused, anxious, agitated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Unconscious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317967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r>
                        <a:rPr lang="en-US" b="1" dirty="0"/>
                        <a:t>Skin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Warm and pink and dry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Cool, pale, clammy, sweaty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Cool, cold, pale +/- sweating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431795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r>
                        <a:rPr lang="en-US" b="1" dirty="0"/>
                        <a:t>Pulse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60-100 /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&lt;60 / min or &gt;100 /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Absent or feeble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7145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r>
                        <a:rPr lang="en-US" b="1" dirty="0"/>
                        <a:t>Blood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&gt;100 mmHg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&lt;100 mmHg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Unrecordable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2701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9863BFC-0CAD-D540-8200-0575C972E7AA}"/>
              </a:ext>
            </a:extLst>
          </p:cNvPr>
          <p:cNvSpPr txBox="1"/>
          <p:nvPr/>
        </p:nvSpPr>
        <p:spPr>
          <a:xfrm>
            <a:off x="1074198" y="6063449"/>
            <a:ext cx="514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Perfusion status [taken from Hatfield and </a:t>
            </a:r>
            <a:r>
              <a:rPr lang="en-US" b="1" dirty="0" err="1"/>
              <a:t>Tronson</a:t>
            </a:r>
            <a:r>
              <a:rPr lang="en-US" b="1" dirty="0"/>
              <a:t>]</a:t>
            </a:r>
          </a:p>
        </p:txBody>
      </p:sp>
      <p:pic>
        <p:nvPicPr>
          <p:cNvPr id="7" name="Picture 6" descr="barna_logo_colour.jpg">
            <a:extLst>
              <a:ext uri="{FF2B5EF4-FFF2-40B4-BE49-F238E27FC236}">
                <a16:creationId xmlns:a16="http://schemas.microsoft.com/office/drawing/2014/main" id="{2E3ABE27-9F23-A249-9833-283417CB0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136" y="0"/>
            <a:ext cx="2035864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61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6" y="79513"/>
            <a:ext cx="938822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Classic interventions in hypotension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for all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235" y="965770"/>
            <a:ext cx="8933506" cy="5892230"/>
          </a:xfrm>
        </p:spPr>
        <p:txBody>
          <a:bodyPr>
            <a:normAutofit fontScale="62500" lnSpcReduction="20000"/>
          </a:bodyPr>
          <a:lstStyle/>
          <a:p>
            <a:pPr>
              <a:buFont typeface="Calibri" panose="020F0502020204030204" pitchFamily="34" charset="0"/>
              <a:buChar char="‐"/>
            </a:pPr>
            <a:endParaRPr lang="en-US" sz="44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4400" dirty="0"/>
              <a:t>Airway – Breathing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5100" b="1" dirty="0" err="1"/>
              <a:t>Maximise</a:t>
            </a:r>
            <a:r>
              <a:rPr lang="en-US" sz="5100" b="1" dirty="0"/>
              <a:t> O</a:t>
            </a:r>
            <a:r>
              <a:rPr lang="en-US" sz="5100" b="1" baseline="-25000" dirty="0"/>
              <a:t>2</a:t>
            </a:r>
            <a:r>
              <a:rPr lang="en-US" sz="5100" b="1" dirty="0"/>
              <a:t> delivery </a:t>
            </a:r>
            <a:r>
              <a:rPr lang="en-US" sz="5100" dirty="0"/>
              <a:t>[poor circulation so blood needs loading with oxygen to tissues]</a:t>
            </a:r>
          </a:p>
          <a:p>
            <a:pPr marL="0" indent="0">
              <a:buNone/>
            </a:pPr>
            <a:endParaRPr lang="en-US" b="1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4400" dirty="0"/>
              <a:t>Position flat, semi raised, legs elevated [jack knife position] to increase venous return 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44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4400" dirty="0"/>
              <a:t>Fluids </a:t>
            </a:r>
            <a:r>
              <a:rPr lang="en-US" sz="4400" b="1" dirty="0"/>
              <a:t>[care with elderly and cardiac patients]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44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4400" dirty="0"/>
              <a:t>Temperature - warm slowly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44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4400" dirty="0"/>
              <a:t>Specific drugs - vasopressors, anticholinergics, analgesia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B33636F-3EFB-664A-928A-22E2ADCB41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642" y="0"/>
            <a:ext cx="2173357" cy="72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47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4F411-47FF-2343-91CD-14ED7961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40" y="-56056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Oxygen delivery to tissues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BDD27-7045-5842-80BD-9B27A10DC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540" y="1180730"/>
            <a:ext cx="10818920" cy="53798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Oxygen delivery to tissues – 1000 </a:t>
            </a:r>
            <a:r>
              <a:rPr lang="en-US" dirty="0" err="1"/>
              <a:t>mls</a:t>
            </a:r>
            <a:r>
              <a:rPr lang="en-US" dirty="0"/>
              <a:t> per minute</a:t>
            </a:r>
          </a:p>
          <a:p>
            <a:pPr marL="0" indent="0" algn="ctr">
              <a:buNone/>
            </a:pPr>
            <a:r>
              <a:rPr lang="en-US" dirty="0"/>
              <a:t>Depends on 4 factors:</a:t>
            </a:r>
          </a:p>
          <a:p>
            <a:pPr algn="ctr"/>
            <a:r>
              <a:rPr lang="en-US" dirty="0"/>
              <a:t>Cardiac output - 5L</a:t>
            </a:r>
          </a:p>
          <a:p>
            <a:pPr algn="ctr"/>
            <a:r>
              <a:rPr lang="en-US" dirty="0"/>
              <a:t>Hb concentration - 13.5 g/dl</a:t>
            </a:r>
          </a:p>
          <a:p>
            <a:pPr algn="ctr"/>
            <a:r>
              <a:rPr lang="en-US" dirty="0"/>
              <a:t>Hb saturation - 100%</a:t>
            </a:r>
          </a:p>
          <a:p>
            <a:pPr algn="ctr"/>
            <a:r>
              <a:rPr lang="en-US" dirty="0"/>
              <a:t>Oxygen carrying capacity of Hb - 1.34 ml/gm</a:t>
            </a:r>
          </a:p>
          <a:p>
            <a:pPr marL="0" indent="0" algn="ctr">
              <a:buNone/>
            </a:pPr>
            <a:r>
              <a:rPr lang="en-US" dirty="0"/>
              <a:t>Around 1000mls/min oxygen delivered to tissues.  Only 250mls used.</a:t>
            </a:r>
          </a:p>
          <a:p>
            <a:pPr marL="0" indent="0" algn="ctr">
              <a:buNone/>
            </a:pPr>
            <a:r>
              <a:rPr lang="en-US" dirty="0"/>
              <a:t>Hb enters tissues 100% saturated and leaves 75% saturated.</a:t>
            </a:r>
          </a:p>
          <a:p>
            <a:pPr marL="0" indent="0" algn="ctr">
              <a:buNone/>
            </a:pPr>
            <a:r>
              <a:rPr lang="en-US" dirty="0"/>
              <a:t>If one of the above fails, the patient is in danger of hypoxia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Maintaining circulatory pressure is vital to deliver oxygen – in hypotensive states maximizing oxygen Fi0</a:t>
            </a:r>
            <a:r>
              <a:rPr lang="en-US" baseline="-25000" dirty="0"/>
              <a:t>2</a:t>
            </a:r>
            <a:r>
              <a:rPr lang="en-US" dirty="0"/>
              <a:t> helps compensate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EC802D0C-01B1-4942-8F61-62C8E37D8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426" y="0"/>
            <a:ext cx="1974574" cy="65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18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25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When to treat hypotension?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964" y="952500"/>
            <a:ext cx="9773536" cy="57434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Hypotension leads quickly to renal damage, myocardial </a:t>
            </a:r>
            <a:r>
              <a:rPr lang="en-US" dirty="0" err="1"/>
              <a:t>ischaemia</a:t>
            </a:r>
            <a:r>
              <a:rPr lang="en-US" dirty="0"/>
              <a:t>, strokes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Hypotension occurs if BP falls to below 20% of pre-operative value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Needs treatment urgently if patient is restless, has chest discomfort, angina, </a:t>
            </a:r>
            <a:r>
              <a:rPr lang="en-US" dirty="0" err="1"/>
              <a:t>dyspnoea</a:t>
            </a:r>
            <a:r>
              <a:rPr lang="en-US" dirty="0"/>
              <a:t>, nausea, falling conscious level</a:t>
            </a:r>
          </a:p>
          <a:p>
            <a:pPr marL="0" indent="0" algn="ctr">
              <a:buNone/>
            </a:pP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Falling Sa0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i="1" dirty="0"/>
              <a:t>Do not worry if patient’s mean pressure is 15% of baseline if he is clearly well perfused, comfortable with HR between 55-80 bpm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53C3FAA-D97D-5846-9D9C-74C8F5850F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764" y="0"/>
            <a:ext cx="2193235" cy="7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9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DF3D9-E526-524F-BEAB-2C1ABBE4E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BC5A5-8E2B-764E-8DE3-33A54946F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By the end of this session you should understand :</a:t>
            </a:r>
          </a:p>
          <a:p>
            <a:r>
              <a:rPr lang="en-US" sz="3600" dirty="0"/>
              <a:t>Cardiovascular risk factors in post </a:t>
            </a:r>
            <a:r>
              <a:rPr lang="en-US" sz="3600" dirty="0" err="1"/>
              <a:t>anaesthetic</a:t>
            </a:r>
            <a:r>
              <a:rPr lang="en-US" sz="3600" dirty="0"/>
              <a:t> care</a:t>
            </a:r>
          </a:p>
          <a:p>
            <a:r>
              <a:rPr lang="en-US" sz="3600" dirty="0"/>
              <a:t>Routine circulatory management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Management of specific cardiovascular complications</a:t>
            </a:r>
          </a:p>
          <a:p>
            <a:r>
              <a:rPr lang="en-US" sz="3600" dirty="0"/>
              <a:t>Hypertension</a:t>
            </a:r>
          </a:p>
          <a:p>
            <a:r>
              <a:rPr lang="en-US" sz="3600" dirty="0"/>
              <a:t>Hypotension [multiple causation]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58D5CFE3-D20B-7141-988D-484DB031C6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926" y="0"/>
            <a:ext cx="2425074" cy="80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1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8F1C5-472E-6340-9E05-4661ED216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849" y="1692459"/>
            <a:ext cx="10515600" cy="4351338"/>
          </a:xfrm>
        </p:spPr>
        <p:txBody>
          <a:bodyPr>
            <a:normAutofit/>
          </a:bodyPr>
          <a:lstStyle/>
          <a:p>
            <a:r>
              <a:rPr lang="en-US" sz="6000" b="1" dirty="0"/>
              <a:t>Key causes of hypotension in post operative practice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9F11550E-89AB-404A-9F5B-B0B42C3AD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096" y="0"/>
            <a:ext cx="2083904" cy="69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5 key reasons for hypotension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5413" y="958274"/>
            <a:ext cx="8579598" cy="5899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/>
              <a:t>Hypotension is a common post operative CVS complication</a:t>
            </a:r>
          </a:p>
          <a:p>
            <a:pPr marL="0" indent="0" algn="ctr">
              <a:buNone/>
            </a:pPr>
            <a:r>
              <a:rPr lang="en-US" i="1" dirty="0"/>
              <a:t>All causes relate to decreased cardiac output and decreased systemic vascular resistance. Will be discussed as follows: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/>
              <a:t>1. Residual affect of </a:t>
            </a:r>
            <a:r>
              <a:rPr lang="en-US" b="1" dirty="0" err="1"/>
              <a:t>Anaesthesia</a:t>
            </a:r>
            <a:endParaRPr lang="en-US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/>
              <a:t>2. Arrhythmias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/>
              <a:t>3. Regional </a:t>
            </a:r>
            <a:r>
              <a:rPr lang="en-US" b="1" dirty="0" err="1"/>
              <a:t>Anaesthesia</a:t>
            </a:r>
            <a:r>
              <a:rPr lang="en-US" b="1" dirty="0"/>
              <a:t>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/>
              <a:t>4. </a:t>
            </a:r>
            <a:r>
              <a:rPr lang="en-US" b="1" dirty="0" err="1"/>
              <a:t>Hypovolaemia</a:t>
            </a:r>
            <a:endParaRPr lang="en-US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/>
              <a:t>5. Cardiac Injury</a:t>
            </a:r>
          </a:p>
          <a:p>
            <a:pPr marL="0" indent="0" algn="ctr">
              <a:buNone/>
            </a:pPr>
            <a:endParaRPr lang="en-US" b="1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6AFE1823-886B-F140-ABD5-5C420569FD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764" y="0"/>
            <a:ext cx="2193235" cy="7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41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058" y="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1. Residual Mild Hypotension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286676"/>
            <a:ext cx="8859027" cy="5571324"/>
          </a:xfrm>
        </p:spPr>
        <p:txBody>
          <a:bodyPr>
            <a:noAutofit/>
          </a:bodyPr>
          <a:lstStyle/>
          <a:p>
            <a:pPr algn="ctr">
              <a:buFont typeface="Calibri" panose="020F0502020204030204" pitchFamily="34" charset="0"/>
              <a:buChar char="‐"/>
            </a:pPr>
            <a:r>
              <a:rPr lang="en-US" sz="2400" dirty="0"/>
              <a:t>Caused by residual effect of </a:t>
            </a:r>
            <a:r>
              <a:rPr lang="en-US" sz="2400" dirty="0" err="1"/>
              <a:t>anaesthetic</a:t>
            </a:r>
            <a:r>
              <a:rPr lang="en-US" sz="2400" dirty="0"/>
              <a:t> drugs, techniques [opioids, volatiles, regional techniques…]</a:t>
            </a:r>
          </a:p>
          <a:p>
            <a:pPr algn="ctr">
              <a:buFont typeface="Calibri" panose="020F0502020204030204" pitchFamily="34" charset="0"/>
              <a:buChar char="‐"/>
            </a:pPr>
            <a:endParaRPr lang="en-US" sz="900" dirty="0"/>
          </a:p>
          <a:p>
            <a:pPr algn="ctr">
              <a:buFont typeface="Calibri" panose="020F0502020204030204" pitchFamily="34" charset="0"/>
              <a:buChar char="‐"/>
            </a:pPr>
            <a:r>
              <a:rPr lang="en-US" sz="2400" dirty="0"/>
              <a:t>Usually BP around 80-90 systolic, HR above 60 regular.  Patient warm and well perfused.  </a:t>
            </a:r>
            <a:r>
              <a:rPr lang="en-US" sz="2400" dirty="0" err="1"/>
              <a:t>Colour</a:t>
            </a:r>
            <a:r>
              <a:rPr lang="en-US" sz="2400" dirty="0"/>
              <a:t> and Sa0</a:t>
            </a:r>
            <a:r>
              <a:rPr lang="en-US" sz="2400" baseline="-25000" dirty="0"/>
              <a:t>2</a:t>
            </a:r>
            <a:r>
              <a:rPr lang="en-US" sz="2400" dirty="0"/>
              <a:t> good. Patient awake and responsive.</a:t>
            </a:r>
          </a:p>
          <a:p>
            <a:pPr algn="ctr">
              <a:buFont typeface="Calibri" panose="020F0502020204030204" pitchFamily="34" charset="0"/>
              <a:buChar char="‐"/>
            </a:pPr>
            <a:endParaRPr lang="en-US" sz="900" dirty="0"/>
          </a:p>
          <a:p>
            <a:pPr algn="ctr">
              <a:buFont typeface="Calibri" panose="020F0502020204030204" pitchFamily="34" charset="0"/>
              <a:buChar char="‐"/>
            </a:pPr>
            <a:r>
              <a:rPr lang="en-US" sz="2400" dirty="0"/>
              <a:t>If BP holds steady &amp; no signs of shut down keep patient flat, semi recumbent, O</a:t>
            </a:r>
            <a:r>
              <a:rPr lang="en-US" sz="2400" baseline="-25000" dirty="0"/>
              <a:t>2</a:t>
            </a:r>
            <a:r>
              <a:rPr lang="en-US" sz="2400" dirty="0"/>
              <a:t>, monitor vital signs &amp; peripheral perfusion. </a:t>
            </a:r>
          </a:p>
          <a:p>
            <a:pPr algn="ctr">
              <a:buFont typeface="Calibri" panose="020F0502020204030204" pitchFamily="34" charset="0"/>
              <a:buChar char="‐"/>
            </a:pPr>
            <a:endParaRPr lang="en-US" sz="900" dirty="0"/>
          </a:p>
          <a:p>
            <a:pPr algn="ctr">
              <a:buFont typeface="Calibri" panose="020F0502020204030204" pitchFamily="34" charset="0"/>
              <a:buChar char="‐"/>
            </a:pPr>
            <a:r>
              <a:rPr lang="en-US" sz="2400" dirty="0"/>
              <a:t>A ‘wait and see’ situation, usually BP will gradually come up [check pre-op BP in young, it may be 100 systolic in fit patient].  Check 3 readings of BP.  If steady at 90 send back after check with </a:t>
            </a:r>
            <a:r>
              <a:rPr lang="en-US" sz="2400" dirty="0" err="1"/>
              <a:t>anaesthetist</a:t>
            </a:r>
            <a:r>
              <a:rPr lang="en-US" sz="2400" dirty="0"/>
              <a:t> who may order IV fluids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52D9B335-5CD6-BE45-8AD2-4DAAD84B9B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30" y="0"/>
            <a:ext cx="2252870" cy="74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31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0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2. Arrhythmias [a]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9798" y="1124408"/>
            <a:ext cx="8684837" cy="56345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i="1" dirty="0"/>
              <a:t>ECG shows arrhythmias.  </a:t>
            </a:r>
          </a:p>
          <a:p>
            <a:pPr marL="0" indent="0" algn="ctr">
              <a:buNone/>
            </a:pPr>
            <a:r>
              <a:rPr lang="en-US" sz="2400" i="1" dirty="0"/>
              <a:t>Cardiac arrhythmias are common in the post </a:t>
            </a:r>
            <a:r>
              <a:rPr lang="en-US" sz="2400" i="1" dirty="0" err="1"/>
              <a:t>anaesthetic</a:t>
            </a:r>
            <a:r>
              <a:rPr lang="en-US" sz="2400" i="1" dirty="0"/>
              <a:t> period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Brady/tachycardia</a:t>
            </a:r>
            <a:r>
              <a:rPr lang="en-US" sz="2400" dirty="0"/>
              <a:t>, premature ventricular contractions are often seen.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b="1" dirty="0"/>
              <a:t>Atrial fibrillation </a:t>
            </a:r>
            <a:r>
              <a:rPr lang="en-US" sz="2400" dirty="0"/>
              <a:t>is common in elderly patients [fibrillatory ‘t’ waves replace regular atrial contraction – ‘p’ wave]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b="1" dirty="0"/>
              <a:t>Question cause </a:t>
            </a:r>
            <a:r>
              <a:rPr lang="en-US" sz="2400" dirty="0"/>
              <a:t>of arrhythmia - hypoxia, hypercarbia, pain, drugs, </a:t>
            </a:r>
            <a:r>
              <a:rPr lang="en-US" sz="2400" dirty="0" err="1"/>
              <a:t>hypovolaemia</a:t>
            </a:r>
            <a:r>
              <a:rPr lang="en-US" sz="2400" dirty="0"/>
              <a:t>, hypothermia, preexisting cardiac disease?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Is the arrhythmia </a:t>
            </a:r>
            <a:r>
              <a:rPr lang="en-US" sz="2400" b="1" dirty="0"/>
              <a:t>compromising blood pressure</a:t>
            </a:r>
            <a:r>
              <a:rPr lang="en-US" sz="2400" dirty="0"/>
              <a:t>? </a:t>
            </a:r>
            <a:r>
              <a:rPr lang="en-US" sz="2400" b="1" dirty="0"/>
              <a:t>Get help!</a:t>
            </a:r>
          </a:p>
          <a:p>
            <a:pPr marL="0" indent="0">
              <a:buNone/>
            </a:pPr>
            <a:endParaRPr lang="en-US" sz="1000" b="1" dirty="0"/>
          </a:p>
          <a:p>
            <a:pPr marL="0" indent="0" algn="ctr">
              <a:buNone/>
            </a:pPr>
            <a:r>
              <a:rPr lang="en-US" sz="2400" b="1" i="1" dirty="0"/>
              <a:t>All require medical intervention!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4FB2D39-6D41-874E-9B7E-7D07B603AD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86" y="0"/>
            <a:ext cx="1984513" cy="65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58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757" y="199789"/>
            <a:ext cx="910705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Arrhythmia [b] – </a:t>
            </a:r>
            <a:r>
              <a:rPr lang="en-US" b="1" dirty="0" err="1">
                <a:latin typeface="+mn-lt"/>
              </a:rPr>
              <a:t>Bradycardia</a:t>
            </a:r>
            <a:r>
              <a:rPr lang="en-US" b="1" dirty="0">
                <a:latin typeface="+mn-lt"/>
              </a:rPr>
              <a:t>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7848" y="860783"/>
            <a:ext cx="8686800" cy="5997217"/>
          </a:xfrm>
        </p:spPr>
        <p:txBody>
          <a:bodyPr>
            <a:normAutofit fontScale="92500"/>
          </a:bodyPr>
          <a:lstStyle/>
          <a:p>
            <a:r>
              <a:rPr lang="en-US" sz="2200" dirty="0"/>
              <a:t>Check preoperative HR - is patient young and fit with normal HR below 50? </a:t>
            </a:r>
          </a:p>
          <a:p>
            <a:r>
              <a:rPr lang="en-US" sz="2200" dirty="0"/>
              <a:t>Is patient on B blockade? – if ‘yes’, when did he have the last dose?</a:t>
            </a:r>
          </a:p>
          <a:p>
            <a:r>
              <a:rPr lang="en-US" sz="2200" dirty="0"/>
              <a:t>Usual presentation :</a:t>
            </a:r>
          </a:p>
          <a:p>
            <a:pPr lvl="1"/>
            <a:r>
              <a:rPr lang="en-US" sz="2200" dirty="0"/>
              <a:t>BP down to 80 – 90 together with slow HR [below 50]</a:t>
            </a:r>
          </a:p>
          <a:p>
            <a:pPr lvl="1"/>
            <a:r>
              <a:rPr lang="en-US" sz="2200" dirty="0"/>
              <a:t>Patient warm and well perfused</a:t>
            </a:r>
          </a:p>
          <a:p>
            <a:pPr lvl="1"/>
            <a:r>
              <a:rPr lang="en-US" sz="2200" dirty="0" err="1"/>
              <a:t>Colour</a:t>
            </a:r>
            <a:r>
              <a:rPr lang="en-US" sz="2200" dirty="0"/>
              <a:t> and oxygen saturation good</a:t>
            </a:r>
          </a:p>
          <a:p>
            <a:pPr lvl="1"/>
            <a:r>
              <a:rPr lang="en-US" sz="2200" dirty="0"/>
              <a:t>Patient not distressed </a:t>
            </a:r>
          </a:p>
          <a:p>
            <a:pPr marL="457200" lvl="1" indent="0">
              <a:buNone/>
            </a:pPr>
            <a:endParaRPr lang="en-US" sz="2200" dirty="0"/>
          </a:p>
          <a:p>
            <a:pPr lvl="1"/>
            <a:r>
              <a:rPr lang="en-US" sz="2200" dirty="0"/>
              <a:t>Is </a:t>
            </a:r>
            <a:r>
              <a:rPr lang="en-US" sz="2200" dirty="0" err="1"/>
              <a:t>bradycardia</a:t>
            </a:r>
            <a:r>
              <a:rPr lang="en-US" sz="2200" dirty="0"/>
              <a:t> compromising BP?  [CO – SV X HR]</a:t>
            </a:r>
          </a:p>
          <a:p>
            <a:pPr marL="457200" lvl="1" indent="0">
              <a:buNone/>
            </a:pPr>
            <a:endParaRPr lang="en-US" sz="2200" dirty="0"/>
          </a:p>
          <a:p>
            <a:r>
              <a:rPr lang="en-US" sz="2000" dirty="0"/>
              <a:t>Inform </a:t>
            </a:r>
            <a:r>
              <a:rPr lang="en-US" sz="2000" dirty="0" err="1"/>
              <a:t>Anaesthetist</a:t>
            </a:r>
            <a:r>
              <a:rPr lang="en-US" sz="2000" dirty="0"/>
              <a:t> and get Atropine 0.6mg  or </a:t>
            </a:r>
            <a:r>
              <a:rPr lang="en-US" sz="2000" dirty="0" err="1"/>
              <a:t>Glycopyrolate</a:t>
            </a:r>
            <a:r>
              <a:rPr lang="en-US" sz="2000" dirty="0"/>
              <a:t> for IV injection.  </a:t>
            </a:r>
            <a:r>
              <a:rPr lang="en-US" sz="2000" i="1" dirty="0"/>
              <a:t>Both drugs work by blocking vagal stimulus to heart &amp; speed up heart rate. 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2000" i="1" dirty="0"/>
          </a:p>
          <a:p>
            <a:pPr marL="0" indent="0" algn="ctr">
              <a:buNone/>
            </a:pPr>
            <a:r>
              <a:rPr lang="en-US" sz="2000" dirty="0"/>
              <a:t>This will usually restore BP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20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sz="2000" dirty="0"/>
              <a:t>After a couple of further readings to ensure treatment lasts </a:t>
            </a:r>
            <a:r>
              <a:rPr lang="en-US" sz="1600" dirty="0"/>
              <a:t>&amp;</a:t>
            </a:r>
            <a:r>
              <a:rPr lang="en-US" sz="2000" dirty="0"/>
              <a:t> patient stable, patient may go back to ward</a:t>
            </a:r>
            <a:endParaRPr lang="en-US" sz="2200" dirty="0"/>
          </a:p>
          <a:p>
            <a:pPr lvl="1"/>
            <a:endParaRPr lang="en-US" sz="2200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B80923B-6096-ED48-A03C-FBA3286172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156" y="0"/>
            <a:ext cx="2093843" cy="69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76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590" y="233522"/>
            <a:ext cx="11382787" cy="11430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sz="4000" b="1" dirty="0">
                <a:latin typeface="+mn-lt"/>
              </a:rPr>
              <a:t>3. Hypotension : Regional </a:t>
            </a:r>
            <a:r>
              <a:rPr lang="en-US" sz="4000" b="1" dirty="0" err="1">
                <a:latin typeface="+mn-lt"/>
              </a:rPr>
              <a:t>Anaesthesia</a:t>
            </a:r>
            <a:r>
              <a:rPr lang="en-US" sz="4000" b="1" dirty="0">
                <a:latin typeface="+mn-lt"/>
              </a:rPr>
              <a:t>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[Spinal, Epidural]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053" y="1619017"/>
            <a:ext cx="9507863" cy="5835485"/>
          </a:xfrm>
        </p:spPr>
        <p:txBody>
          <a:bodyPr>
            <a:normAutofit/>
          </a:bodyPr>
          <a:lstStyle/>
          <a:p>
            <a:pPr algn="ctr">
              <a:buFont typeface="Calibri" panose="020F0502020204030204" pitchFamily="34" charset="0"/>
              <a:buChar char="‐"/>
            </a:pPr>
            <a:r>
              <a:rPr lang="en-US" sz="1600" dirty="0"/>
              <a:t>Disruption to sympathetic nerve supply.  Vessels vasodilate and blood pressure falls.</a:t>
            </a:r>
          </a:p>
          <a:p>
            <a:pPr algn="ctr">
              <a:buFont typeface="Calibri" panose="020F0502020204030204" pitchFamily="34" charset="0"/>
              <a:buChar char="‐"/>
            </a:pPr>
            <a:endParaRPr lang="en-US" sz="1600" dirty="0"/>
          </a:p>
          <a:p>
            <a:pPr marL="0" indent="0" algn="ctr">
              <a:buNone/>
            </a:pPr>
            <a:r>
              <a:rPr lang="en-US" sz="1600" b="1" dirty="0"/>
              <a:t>All these patients should have IVI in situ with a fluid regime</a:t>
            </a:r>
            <a:r>
              <a:rPr lang="en-US" sz="1600" dirty="0"/>
              <a:t>.  </a:t>
            </a:r>
          </a:p>
          <a:p>
            <a:pPr algn="ctr"/>
            <a:r>
              <a:rPr lang="en-US" sz="1600" dirty="0"/>
              <a:t>Check with the </a:t>
            </a:r>
            <a:r>
              <a:rPr lang="en-US" sz="1600" dirty="0" err="1"/>
              <a:t>anaesthetist</a:t>
            </a:r>
            <a:r>
              <a:rPr lang="en-US" sz="1600" dirty="0"/>
              <a:t> whether patient may sit up.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b="1" dirty="0"/>
              <a:t>Mild Hypotension</a:t>
            </a:r>
          </a:p>
          <a:p>
            <a:pPr algn="ctr"/>
            <a:r>
              <a:rPr lang="en-US" sz="1600" dirty="0"/>
              <a:t>Keep patient well oxygenated and perfused, serial BP readings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b="1" dirty="0"/>
              <a:t>Profound Hypotension</a:t>
            </a:r>
          </a:p>
          <a:p>
            <a:pPr algn="ctr"/>
            <a:r>
              <a:rPr lang="en-US" sz="1600" dirty="0"/>
              <a:t>Increase fluids and </a:t>
            </a:r>
            <a:r>
              <a:rPr lang="en-US" sz="1600" b="1" dirty="0"/>
              <a:t>call for </a:t>
            </a:r>
            <a:r>
              <a:rPr lang="en-US" sz="1600" b="1" dirty="0" err="1"/>
              <a:t>Anaesthetist</a:t>
            </a:r>
            <a:endParaRPr lang="en-US" sz="1600" b="1" dirty="0"/>
          </a:p>
          <a:p>
            <a:pPr algn="ctr"/>
            <a:r>
              <a:rPr lang="en-US" sz="1600" dirty="0"/>
              <a:t>Elevate foot of bed if possible, jack knife patient to ensure breathing well.  If severely shut down lay flat</a:t>
            </a:r>
          </a:p>
          <a:p>
            <a:pPr algn="ctr"/>
            <a:r>
              <a:rPr lang="en-US" sz="1600" dirty="0"/>
              <a:t>Warm, give 0</a:t>
            </a:r>
            <a:r>
              <a:rPr lang="en-US" sz="1600" baseline="-25000" dirty="0"/>
              <a:t>2</a:t>
            </a:r>
            <a:r>
              <a:rPr lang="en-US" sz="1600" dirty="0"/>
              <a:t>, monitor Sa0</a:t>
            </a:r>
            <a:r>
              <a:rPr lang="en-US" sz="1600" baseline="-25000" dirty="0"/>
              <a:t>2</a:t>
            </a:r>
          </a:p>
          <a:p>
            <a:pPr algn="ctr"/>
            <a:r>
              <a:rPr lang="en-US" sz="1600" dirty="0"/>
              <a:t>Vasopressor – ephedrine IV 30mg.  May be repeated as short action</a:t>
            </a:r>
          </a:p>
          <a:p>
            <a:pPr algn="ctr"/>
            <a:r>
              <a:rPr lang="en-US" sz="1600" dirty="0"/>
              <a:t>Continue to infuse fluid and monitor until condition </a:t>
            </a:r>
            <a:r>
              <a:rPr lang="en-US" sz="1600" dirty="0" err="1"/>
              <a:t>stabilises</a:t>
            </a:r>
            <a:r>
              <a:rPr lang="en-US" sz="1600" dirty="0"/>
              <a:t>.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2000" dirty="0"/>
          </a:p>
          <a:p>
            <a:pPr>
              <a:buFont typeface="Calibri" panose="020F0502020204030204" pitchFamily="34" charset="0"/>
              <a:buChar char="‐"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67440241-5179-F443-82AB-1595F1C1A3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380" y="0"/>
            <a:ext cx="2155619" cy="71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70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292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4. </a:t>
            </a:r>
            <a:r>
              <a:rPr lang="en-US" sz="4000" b="1" dirty="0" err="1">
                <a:latin typeface="+mn-lt"/>
              </a:rPr>
              <a:t>Hypovolaemia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804" y="1295242"/>
            <a:ext cx="10528916" cy="5562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Causes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sz="2400" dirty="0"/>
              <a:t>Already established dehydration [elderly people] + prolonged pre-operative starvation causes dehydration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sz="2400" dirty="0"/>
              <a:t>Prolonged surgery with bowel exposure [evaporation of clear fluid to atmosphere]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sz="2400" dirty="0"/>
              <a:t>Major joint surgery, abdominal cases, </a:t>
            </a:r>
            <a:r>
              <a:rPr lang="en-US" sz="2400" dirty="0" err="1"/>
              <a:t>genito</a:t>
            </a:r>
            <a:r>
              <a:rPr lang="en-US" sz="2400" dirty="0"/>
              <a:t>-urinary, </a:t>
            </a:r>
            <a:r>
              <a:rPr lang="en-US" sz="2400" dirty="0" err="1"/>
              <a:t>gynaecological</a:t>
            </a:r>
            <a:r>
              <a:rPr lang="en-US" sz="2400" dirty="0"/>
              <a:t>, dental, ENT  -   can all cause excessive bleeding into the post operative phase 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sz="2400" dirty="0"/>
              <a:t>Inadequate fluid replacement intra-operatively</a:t>
            </a:r>
          </a:p>
          <a:p>
            <a:pPr marL="0" indent="0">
              <a:buNone/>
            </a:pPr>
            <a:r>
              <a:rPr lang="en-US" sz="2400" dirty="0"/>
              <a:t> + contributory causes from </a:t>
            </a:r>
            <a:r>
              <a:rPr lang="en-US" sz="2400" dirty="0" err="1"/>
              <a:t>anaesthetic</a:t>
            </a:r>
            <a:r>
              <a:rPr lang="en-US" sz="2400" dirty="0"/>
              <a:t> [drugs and techniques used]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Hypovolaemic</a:t>
            </a:r>
            <a:r>
              <a:rPr lang="en-US" sz="2400" dirty="0"/>
              <a:t> hypotension can be mild to severe [</a:t>
            </a:r>
            <a:r>
              <a:rPr lang="en-US" sz="2400" dirty="0" err="1"/>
              <a:t>hypovolaemic</a:t>
            </a:r>
            <a:r>
              <a:rPr lang="en-US" sz="2400" dirty="0"/>
              <a:t> shock]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D8562F1F-6F72-BF44-83E7-4D7A6E59E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500" y="0"/>
            <a:ext cx="2215500" cy="73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17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113C7-6E9E-2345-AD82-5F2580C91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0" y="-25732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Mild </a:t>
            </a:r>
            <a:r>
              <a:rPr lang="en-US" sz="4000" b="1" dirty="0" err="1">
                <a:latin typeface="+mn-lt"/>
              </a:rPr>
              <a:t>hypovolaemia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902AB-AB71-EC4C-A830-189E5901C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357" y="761393"/>
            <a:ext cx="10235954" cy="636737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4000" dirty="0"/>
              <a:t>Patient appears well, warm to peripheries, </a:t>
            </a:r>
            <a:r>
              <a:rPr lang="en-US" sz="4000" dirty="0" err="1"/>
              <a:t>colour</a:t>
            </a:r>
            <a:r>
              <a:rPr lang="en-US" sz="4000" dirty="0"/>
              <a:t> pink, rationale, passing adequate urine </a:t>
            </a:r>
            <a:r>
              <a:rPr lang="en-US" sz="4000" b="1" dirty="0"/>
              <a:t>BUT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An increase in HR and fall in BP heralds </a:t>
            </a:r>
            <a:r>
              <a:rPr lang="en-US" sz="4000" dirty="0" err="1"/>
              <a:t>hypovolaemia</a:t>
            </a:r>
            <a:r>
              <a:rPr lang="en-US" sz="4000" dirty="0"/>
              <a:t> as the heart beats faster to</a:t>
            </a:r>
          </a:p>
          <a:p>
            <a:pPr marL="0" indent="0" algn="ctr">
              <a:buNone/>
            </a:pPr>
            <a:r>
              <a:rPr lang="en-US" sz="4000" dirty="0"/>
              <a:t> deliver a diminished preload [venous return]</a:t>
            </a:r>
          </a:p>
          <a:p>
            <a:pPr marL="0" indent="0" algn="ctr">
              <a:buNone/>
            </a:pPr>
            <a:endParaRPr lang="en-US" sz="4000" i="1" dirty="0"/>
          </a:p>
          <a:p>
            <a:pPr marL="0" indent="0" algn="ctr">
              <a:buNone/>
            </a:pPr>
            <a:r>
              <a:rPr lang="en-US" sz="4000" i="1" dirty="0"/>
              <a:t>Remember rise in HR may be due to pain or anxiety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Test by raising legs to increase venous return – if BP rises then patient is </a:t>
            </a:r>
            <a:r>
              <a:rPr lang="en-US" sz="4000" dirty="0" err="1"/>
              <a:t>hypovolaemic</a:t>
            </a:r>
            <a:endParaRPr lang="en-US" sz="4000" dirty="0"/>
          </a:p>
          <a:p>
            <a:pPr algn="ctr"/>
            <a:r>
              <a:rPr lang="en-US" sz="4000" dirty="0"/>
              <a:t>If left untreated it will lead to a fall in BP and diminished urine output and more serious outcomes dependent on volume loss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b="1" dirty="0"/>
              <a:t>Treat with fluids : speed up IVI </a:t>
            </a:r>
            <a:r>
              <a:rPr lang="en-US" sz="4000" dirty="0"/>
              <a:t>– as directed by </a:t>
            </a:r>
            <a:r>
              <a:rPr lang="en-US" sz="4000" dirty="0" err="1"/>
              <a:t>anaesthetist</a:t>
            </a: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algn="ctr"/>
            <a:r>
              <a:rPr lang="en-US" sz="4000" b="1" dirty="0"/>
              <a:t>High flow oxygen via mask</a:t>
            </a:r>
          </a:p>
          <a:p>
            <a:pPr marL="0" indent="0" algn="ctr">
              <a:buNone/>
            </a:pPr>
            <a:endParaRPr lang="en-US" sz="4000" dirty="0"/>
          </a:p>
          <a:p>
            <a:pPr algn="ctr"/>
            <a:r>
              <a:rPr lang="en-US" sz="4000" dirty="0"/>
              <a:t>Observation of drains, dressings for blood loss</a:t>
            </a:r>
          </a:p>
          <a:p>
            <a:pPr marL="0" indent="0" algn="ctr">
              <a:buNone/>
            </a:pPr>
            <a:endParaRPr lang="en-US" sz="4000" dirty="0"/>
          </a:p>
          <a:p>
            <a:pPr algn="ctr"/>
            <a:r>
              <a:rPr lang="en-US" sz="4000" dirty="0"/>
              <a:t>Estimation of fluid input and output intra-operatively</a:t>
            </a:r>
          </a:p>
          <a:p>
            <a:pPr marL="0" indent="0" algn="ctr">
              <a:buNone/>
            </a:pPr>
            <a:endParaRPr lang="en-US" sz="4000" dirty="0"/>
          </a:p>
          <a:p>
            <a:pPr algn="ctr"/>
            <a:r>
              <a:rPr lang="en-US" sz="4000" dirty="0"/>
              <a:t>Monitoring the situation closely until resolved is key</a:t>
            </a:r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CFB7042-74AA-1B47-A28E-A4A11F094A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2" y="0"/>
            <a:ext cx="1696278" cy="56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27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83" y="-133165"/>
            <a:ext cx="9144000" cy="940804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Severe </a:t>
            </a:r>
            <a:r>
              <a:rPr lang="en-US" sz="3600" b="1" dirty="0" err="1">
                <a:latin typeface="+mn-lt"/>
              </a:rPr>
              <a:t>Hypovolaemia</a:t>
            </a:r>
            <a:r>
              <a:rPr lang="en-US" sz="3600" b="1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[1]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661" y="810714"/>
            <a:ext cx="10567102" cy="6047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i="1" dirty="0"/>
              <a:t>Classic signs - pallor, sweating, restless and thirsty</a:t>
            </a:r>
          </a:p>
          <a:p>
            <a:pPr marL="0" indent="0" algn="ctr">
              <a:buNone/>
            </a:pPr>
            <a:endParaRPr lang="en-US" sz="1000" b="1" i="1" dirty="0"/>
          </a:p>
          <a:p>
            <a:pPr marL="0" indent="0">
              <a:buNone/>
            </a:pPr>
            <a:r>
              <a:rPr lang="en-US" sz="2400" b="1" dirty="0"/>
              <a:t>HR</a:t>
            </a:r>
            <a:r>
              <a:rPr lang="en-US" sz="2400" dirty="0"/>
              <a:t> increased by 5 - 10 bpm [with normal temp]. Tachycardia an early sign of </a:t>
            </a:r>
            <a:r>
              <a:rPr lang="en-US" sz="2400" dirty="0" err="1"/>
              <a:t>hypovolaemia</a:t>
            </a:r>
            <a:r>
              <a:rPr lang="en-US" sz="2400" dirty="0"/>
              <a:t>, HR speeds up to boost cardiac output.  Tachycardia causes heart muscle to demand more oxygen.  Increase above 100 bpm decreases diastolic filling time – eventual fall in CO.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b="1" dirty="0"/>
              <a:t>Rhythm</a:t>
            </a:r>
            <a:r>
              <a:rPr lang="en-US" sz="2400" dirty="0"/>
              <a:t>, irregular radial pulse as </a:t>
            </a:r>
            <a:r>
              <a:rPr lang="en-US" sz="2400" dirty="0" err="1"/>
              <a:t>hypovolaemia</a:t>
            </a:r>
            <a:r>
              <a:rPr lang="en-US" sz="2400" dirty="0"/>
              <a:t> persists – if atrial fibrillation occurs, 25% of CO lost due to loss of regular atrial contraction.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b="1" dirty="0"/>
              <a:t>Radial pulse </a:t>
            </a:r>
            <a:r>
              <a:rPr lang="en-US" sz="2400" dirty="0"/>
              <a:t>volume weak and </a:t>
            </a:r>
            <a:r>
              <a:rPr lang="en-US" sz="2400" dirty="0" err="1"/>
              <a:t>thready</a:t>
            </a:r>
            <a:r>
              <a:rPr lang="en-US" sz="2400" dirty="0"/>
              <a:t>, due to vasoconstriction and low volume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b="1" dirty="0"/>
              <a:t>Respiratory rate </a:t>
            </a:r>
            <a:r>
              <a:rPr lang="en-US" sz="2400" dirty="0"/>
              <a:t>increases to meet demand for oxygen due to tachycardia</a:t>
            </a:r>
          </a:p>
          <a:p>
            <a:pPr marL="0" indent="0">
              <a:buNone/>
            </a:pPr>
            <a:endParaRPr lang="en-US" sz="2400" b="1" i="1" dirty="0"/>
          </a:p>
          <a:p>
            <a:pPr marL="0" indent="0" algn="ctr">
              <a:buNone/>
            </a:pPr>
            <a:r>
              <a:rPr lang="en-US" sz="2400" b="1" i="1" dirty="0"/>
              <a:t>Management </a:t>
            </a:r>
            <a:r>
              <a:rPr lang="en-US" sz="2400" i="1" dirty="0"/>
              <a:t>: check bleeding, oxygen, fluids, assessment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8836F22-0B74-B84C-BE7F-C605A9FCD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764" y="0"/>
            <a:ext cx="2193235" cy="7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97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282" y="-135356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Severe </a:t>
            </a:r>
            <a:r>
              <a:rPr lang="en-US" b="1" dirty="0" err="1">
                <a:latin typeface="+mn-lt"/>
              </a:rPr>
              <a:t>Hypovolaemia</a:t>
            </a:r>
            <a:r>
              <a:rPr lang="en-US" b="1" dirty="0">
                <a:latin typeface="+mn-lt"/>
              </a:rPr>
              <a:t> </a:t>
            </a:r>
            <a:r>
              <a:rPr lang="en-US" sz="2700" b="1" dirty="0">
                <a:latin typeface="+mn-lt"/>
              </a:rPr>
              <a:t>(2)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747" y="1133877"/>
            <a:ext cx="10786368" cy="5736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Skin</a:t>
            </a:r>
            <a:r>
              <a:rPr lang="en-US" sz="2600" dirty="0"/>
              <a:t> feels cool and clammy due to peripheral vasoconstriction, temperature gradient between core and periphery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Shivering</a:t>
            </a:r>
            <a:r>
              <a:rPr lang="en-US" sz="2600" dirty="0"/>
              <a:t>,</a:t>
            </a:r>
            <a:r>
              <a:rPr lang="en-US" sz="2600" b="1" dirty="0"/>
              <a:t> </a:t>
            </a:r>
            <a:r>
              <a:rPr lang="en-US" sz="2600" dirty="0"/>
              <a:t>patient feels cold and shivers to raise core temperature.  Increases need for oxygen substantially.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Urine output </a:t>
            </a:r>
            <a:r>
              <a:rPr lang="en-US" sz="2600" dirty="0"/>
              <a:t>will gradually decrease each hour as </a:t>
            </a:r>
            <a:r>
              <a:rPr lang="en-US" sz="2600" dirty="0" err="1"/>
              <a:t>hypovolaemia</a:t>
            </a:r>
            <a:r>
              <a:rPr lang="en-US" sz="2600" dirty="0"/>
              <a:t> progresses.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Fluid balance </a:t>
            </a:r>
            <a:r>
              <a:rPr lang="en-US" sz="2600" dirty="0"/>
              <a:t>: patient complains of thirst and dry mouth.  Has fluid loss in theatre been replaced?</a:t>
            </a:r>
          </a:p>
          <a:p>
            <a:pPr marL="0" indent="0">
              <a:buNone/>
            </a:pPr>
            <a:endParaRPr lang="en-US" sz="2600" dirty="0"/>
          </a:p>
          <a:p>
            <a:pPr marL="0" indent="0" algn="ctr">
              <a:buNone/>
            </a:pPr>
            <a:r>
              <a:rPr lang="en-US" sz="2600" b="1" i="1" dirty="0"/>
              <a:t>Management </a:t>
            </a:r>
            <a:r>
              <a:rPr lang="en-US" sz="2600" i="1" dirty="0"/>
              <a:t>: check bleeding, oxygen, fluids, assessment</a:t>
            </a:r>
          </a:p>
          <a:p>
            <a:pPr marL="0" indent="0">
              <a:buNone/>
            </a:pPr>
            <a:endParaRPr lang="en-US" sz="3100" dirty="0"/>
          </a:p>
          <a:p>
            <a:pPr marL="0" indent="0">
              <a:buNone/>
            </a:pPr>
            <a:endParaRPr lang="en-US" sz="3100" dirty="0"/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19CF7A4-CE62-FF42-8D1A-5A632598EC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764" y="0"/>
            <a:ext cx="2193235" cy="7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9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895C2-0748-0441-9CC2-9CB95BDFF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139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+mn-lt"/>
              </a:rPr>
              <a:t>Anaesthesia</a:t>
            </a:r>
            <a:r>
              <a:rPr lang="en-US" sz="3600" b="1" dirty="0">
                <a:latin typeface="+mn-lt"/>
              </a:rPr>
              <a:t> and surgery disrupt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cardiovascular homeostasis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FBF4A-5492-124E-BBEF-BCB0AD367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combination of general </a:t>
            </a:r>
            <a:r>
              <a:rPr lang="en-US" dirty="0" err="1"/>
              <a:t>anaesthesia</a:t>
            </a:r>
            <a:r>
              <a:rPr lang="en-US" dirty="0"/>
              <a:t>, mixture of drugs and agents &amp; use of regional </a:t>
            </a:r>
            <a:r>
              <a:rPr lang="en-US" dirty="0" err="1"/>
              <a:t>anaesthesia</a:t>
            </a:r>
            <a:r>
              <a:rPr lang="en-US" dirty="0"/>
              <a:t> </a:t>
            </a:r>
            <a:r>
              <a:rPr lang="en-US" dirty="0" err="1"/>
              <a:t>destabilises</a:t>
            </a:r>
            <a:r>
              <a:rPr lang="en-US" dirty="0"/>
              <a:t> the circulation.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Surgery brings its own complications, pain, surgical stress, fluid loss and hypothermia.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the elderly, those with cardiac history, undergoing complex procedures which involve lengthy surgery and large fluid loss, the risks of cardiovascular instability increase.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8CB7F0B4-1416-7241-A159-B3409B061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948" y="0"/>
            <a:ext cx="2223052" cy="73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79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38" y="-108723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Severe </a:t>
            </a:r>
            <a:r>
              <a:rPr lang="en-US" b="1" dirty="0" err="1">
                <a:latin typeface="+mn-lt"/>
              </a:rPr>
              <a:t>Hypovolaemia</a:t>
            </a:r>
            <a:r>
              <a:rPr lang="en-US" b="1" dirty="0">
                <a:latin typeface="+mn-lt"/>
              </a:rPr>
              <a:t> </a:t>
            </a:r>
            <a:r>
              <a:rPr lang="en-US" sz="2700" dirty="0">
                <a:latin typeface="+mn-lt"/>
              </a:rPr>
              <a:t>(3)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93" y="945501"/>
            <a:ext cx="10582183" cy="5736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Blood pressure </a:t>
            </a:r>
            <a:r>
              <a:rPr lang="en-US" sz="2600" dirty="0"/>
              <a:t>: a late sign of </a:t>
            </a:r>
            <a:r>
              <a:rPr lang="en-US" sz="2600" dirty="0" err="1"/>
              <a:t>hypovolaemia</a:t>
            </a:r>
            <a:r>
              <a:rPr lang="en-US" sz="2600" dirty="0"/>
              <a:t>. Attention is needed to note the small, early changes.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Central venous pressure </a:t>
            </a:r>
            <a:r>
              <a:rPr lang="en-US" sz="2600" dirty="0"/>
              <a:t>: changes in CVP are a late sign of </a:t>
            </a:r>
            <a:r>
              <a:rPr lang="en-US" sz="2600" dirty="0" err="1"/>
              <a:t>hypovolaemia</a:t>
            </a:r>
            <a:r>
              <a:rPr lang="en-US" sz="2600" dirty="0"/>
              <a:t> : compensatory mechanisms sustain circulating volume until significant drop in BP.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Mental state </a:t>
            </a:r>
            <a:r>
              <a:rPr lang="en-US" sz="2600" dirty="0"/>
              <a:t>: as </a:t>
            </a:r>
            <a:r>
              <a:rPr lang="en-US" sz="2600" dirty="0" err="1"/>
              <a:t>hypovolaemia</a:t>
            </a:r>
            <a:r>
              <a:rPr lang="en-US" sz="2600" dirty="0"/>
              <a:t> progresses, perfusion to brain decreases – patient becomes irritable.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600" b="1" dirty="0"/>
              <a:t>Sa0</a:t>
            </a:r>
            <a:r>
              <a:rPr lang="en-US" sz="2600" b="1" baseline="-25000" dirty="0"/>
              <a:t>2</a:t>
            </a:r>
            <a:r>
              <a:rPr lang="en-US" sz="2600" dirty="0"/>
              <a:t> of limited value in patient with decreased perfusion.</a:t>
            </a:r>
          </a:p>
          <a:p>
            <a:pPr marL="0" indent="0">
              <a:buNone/>
            </a:pPr>
            <a:endParaRPr lang="en-US" sz="2600" b="1" dirty="0"/>
          </a:p>
          <a:p>
            <a:pPr marL="0" indent="0" algn="ctr">
              <a:buNone/>
            </a:pPr>
            <a:r>
              <a:rPr lang="en-US" sz="2600" b="1" i="1" dirty="0"/>
              <a:t>Management </a:t>
            </a:r>
            <a:r>
              <a:rPr lang="en-US" sz="2600" i="1" dirty="0"/>
              <a:t>: check bleeding, oxygen, fluids, assessment</a:t>
            </a:r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C8C7858-A718-BC43-A951-D869595588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974" y="0"/>
            <a:ext cx="2064026" cy="68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67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942" y="47017"/>
            <a:ext cx="1160311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Management Guidelines : </a:t>
            </a:r>
            <a:r>
              <a:rPr lang="en-US" b="1" dirty="0" err="1">
                <a:latin typeface="+mn-lt"/>
              </a:rPr>
              <a:t>Hypovolaemic</a:t>
            </a:r>
            <a:r>
              <a:rPr lang="en-US" b="1" dirty="0">
                <a:latin typeface="+mn-lt"/>
              </a:rPr>
              <a:t>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hypotension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190017"/>
            <a:ext cx="10522314" cy="564110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dirty="0"/>
              <a:t>Actions</a:t>
            </a:r>
          </a:p>
          <a:p>
            <a:pPr marL="0" indent="0">
              <a:buNone/>
            </a:pPr>
            <a:endParaRPr lang="en-US" sz="1300" b="1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 err="1"/>
              <a:t>Maximise</a:t>
            </a:r>
            <a:r>
              <a:rPr lang="en-US" b="1" dirty="0"/>
              <a:t> oxygen delivery, monitor airway, breathing, Sa0</a:t>
            </a:r>
            <a:r>
              <a:rPr lang="en-US" b="1" baseline="-25000" dirty="0"/>
              <a:t>2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Increase </a:t>
            </a:r>
            <a:r>
              <a:rPr lang="en-US" b="1" dirty="0"/>
              <a:t>IV fluids </a:t>
            </a:r>
            <a:r>
              <a:rPr lang="en-US" dirty="0"/>
              <a:t>with regime ordered by </a:t>
            </a:r>
            <a:r>
              <a:rPr lang="en-US" dirty="0" err="1"/>
              <a:t>anaesthetist</a:t>
            </a: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Elevate</a:t>
            </a:r>
            <a:r>
              <a:rPr lang="en-US" dirty="0"/>
              <a:t> foot of bed if instructed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Observation</a:t>
            </a:r>
            <a:r>
              <a:rPr lang="en-US" dirty="0"/>
              <a:t>s of BP and HR every 5 minutes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CVP -</a:t>
            </a:r>
            <a:r>
              <a:rPr lang="en-US" dirty="0"/>
              <a:t> monitor if line in situ [give fluid according to regimen]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Check </a:t>
            </a:r>
            <a:r>
              <a:rPr lang="en-US" b="1" dirty="0"/>
              <a:t>peripheral perfusion </a:t>
            </a:r>
            <a:r>
              <a:rPr lang="en-US" dirty="0"/>
              <a:t>every 5 minutes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Measure </a:t>
            </a:r>
            <a:r>
              <a:rPr lang="en-US" b="1" dirty="0"/>
              <a:t>drainage</a:t>
            </a:r>
            <a:r>
              <a:rPr lang="en-US" dirty="0"/>
              <a:t> output, urinary bag 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Clamp </a:t>
            </a:r>
            <a:r>
              <a:rPr lang="en-US" b="1" dirty="0"/>
              <a:t>drains</a:t>
            </a:r>
            <a:r>
              <a:rPr lang="en-US" dirty="0"/>
              <a:t> if instructed, apply traction pressure to catheter [GU] if instructed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Keep patient </a:t>
            </a:r>
            <a:r>
              <a:rPr lang="en-US" b="1" dirty="0"/>
              <a:t>warm</a:t>
            </a:r>
            <a:r>
              <a:rPr lang="en-US" dirty="0"/>
              <a:t> 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Reassure</a:t>
            </a:r>
            <a:r>
              <a:rPr lang="en-US" dirty="0"/>
              <a:t> the patient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Prepare</a:t>
            </a:r>
            <a:r>
              <a:rPr lang="en-US" dirty="0"/>
              <a:t> to take back to theatre if necessary [contact surgeon]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Repeat U/E, FBC as instructed : order replacement fluids [whole blood, FFP]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0B6625D9-3C26-6042-9E59-A7D9FCF5F1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500" y="0"/>
            <a:ext cx="2215500" cy="73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54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772" y="72461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Specific Treatment for Surgeries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210" y="1342755"/>
            <a:ext cx="9758596" cy="5442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Check for </a:t>
            </a:r>
            <a:r>
              <a:rPr lang="en-US" sz="2400" dirty="0" err="1"/>
              <a:t>haemorrhage</a:t>
            </a:r>
            <a:r>
              <a:rPr lang="en-US" sz="2400" dirty="0"/>
              <a:t>, particularly with following surgeries: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sz="2400" b="1" dirty="0"/>
              <a:t>TURP</a:t>
            </a:r>
            <a:r>
              <a:rPr lang="en-US" sz="2400" dirty="0"/>
              <a:t> -observe irrigation fluid for blood, can bleed a lot</a:t>
            </a:r>
          </a:p>
          <a:p>
            <a:pPr marL="457200" indent="-457200">
              <a:buAutoNum type="arabicPeriod"/>
            </a:pPr>
            <a:r>
              <a:rPr lang="en-US" sz="2400" b="1" dirty="0"/>
              <a:t>Dental and ENT </a:t>
            </a:r>
            <a:r>
              <a:rPr lang="en-US" sz="2400" dirty="0"/>
              <a:t>- check dental packs, oozing in mouth, signs of swallowing blood</a:t>
            </a:r>
          </a:p>
          <a:p>
            <a:pPr marL="457200" indent="-457200">
              <a:buAutoNum type="arabicPeriod"/>
            </a:pPr>
            <a:r>
              <a:rPr lang="en-US" sz="2400" b="1" dirty="0" err="1"/>
              <a:t>Orthopaedic</a:t>
            </a:r>
            <a:r>
              <a:rPr lang="en-US" sz="2400" b="1" dirty="0"/>
              <a:t> </a:t>
            </a:r>
            <a:r>
              <a:rPr lang="en-US" sz="2400" dirty="0"/>
              <a:t>- [hip and knee] observe &amp; mark </a:t>
            </a:r>
            <a:r>
              <a:rPr lang="en-US" sz="2400" dirty="0" err="1"/>
              <a:t>redivac</a:t>
            </a:r>
            <a:r>
              <a:rPr lang="en-US" sz="2400" dirty="0"/>
              <a:t> drains, can suddenly fill up!</a:t>
            </a:r>
          </a:p>
          <a:p>
            <a:pPr marL="457200" indent="-457200">
              <a:buAutoNum type="arabicPeriod"/>
            </a:pPr>
            <a:r>
              <a:rPr lang="en-US" sz="2400" b="1" dirty="0" err="1"/>
              <a:t>Gynaecological</a:t>
            </a:r>
            <a:r>
              <a:rPr lang="en-US" sz="2400" dirty="0"/>
              <a:t> - observe PV loss particularly hysterectomy </a:t>
            </a:r>
            <a:r>
              <a:rPr lang="en-US" sz="1800" dirty="0"/>
              <a:t>&amp; </a:t>
            </a:r>
            <a:r>
              <a:rPr lang="en-US" sz="2400" dirty="0"/>
              <a:t>caesarian section</a:t>
            </a:r>
          </a:p>
          <a:p>
            <a:pPr marL="457200" indent="-457200">
              <a:buAutoNum type="arabicPeriod"/>
            </a:pPr>
            <a:r>
              <a:rPr lang="en-US" sz="2400" b="1" dirty="0"/>
              <a:t>General</a:t>
            </a:r>
            <a:r>
              <a:rPr lang="en-US" sz="2400" dirty="0"/>
              <a:t> - check dressings carefully for signs of oozing or swelling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80D3E46-CA18-3743-9595-355F52C4D9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926" y="0"/>
            <a:ext cx="2425074" cy="80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35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005" y="188466"/>
            <a:ext cx="8833281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5. Cardiac event : Myocardial Injury [1]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006" y="1136738"/>
            <a:ext cx="10963921" cy="5532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If hypotension is </a:t>
            </a:r>
            <a:r>
              <a:rPr lang="en-US" sz="2000" b="1" dirty="0"/>
              <a:t>not due </a:t>
            </a:r>
            <a:r>
              <a:rPr lang="en-US" sz="2000" dirty="0"/>
              <a:t>to </a:t>
            </a:r>
            <a:r>
              <a:rPr lang="en-US" sz="2000" dirty="0" err="1"/>
              <a:t>hypovolaemia</a:t>
            </a:r>
            <a:r>
              <a:rPr lang="en-US" sz="2000" dirty="0"/>
              <a:t>, arrhythmia, regional blockade then a cardiac injury must be considered.  This can range from mild to severe [patient in cardiogenic shock].</a:t>
            </a:r>
          </a:p>
          <a:p>
            <a:pPr marL="0" indent="0">
              <a:buNone/>
            </a:pPr>
            <a:r>
              <a:rPr lang="en-US" sz="2000" dirty="0"/>
              <a:t>Mild : patient may, or may not complain of </a:t>
            </a:r>
            <a:r>
              <a:rPr lang="en-US" sz="2000" dirty="0" err="1"/>
              <a:t>anginal</a:t>
            </a:r>
            <a:r>
              <a:rPr lang="en-US" sz="2000" dirty="0"/>
              <a:t> pain – sometimes the only sign is hypotension without other signs of circulatory compromise.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If cardiac insult is severe the patient may be in shock : </a:t>
            </a:r>
          </a:p>
          <a:p>
            <a:pPr lvl="1"/>
            <a:r>
              <a:rPr lang="en-US" sz="2000" dirty="0"/>
              <a:t>BP low, pulse pressure may be narrow</a:t>
            </a:r>
          </a:p>
          <a:p>
            <a:pPr lvl="1"/>
            <a:r>
              <a:rPr lang="en-US" sz="2000" dirty="0"/>
              <a:t>HR elevated initially</a:t>
            </a:r>
          </a:p>
          <a:p>
            <a:pPr lvl="1"/>
            <a:r>
              <a:rPr lang="en-US" sz="2000" dirty="0"/>
              <a:t>Radial pulse </a:t>
            </a:r>
            <a:r>
              <a:rPr lang="en-US" sz="2000" dirty="0" err="1"/>
              <a:t>thready</a:t>
            </a:r>
            <a:r>
              <a:rPr lang="en-US" sz="2000" dirty="0"/>
              <a:t>, indistinct, faint</a:t>
            </a:r>
          </a:p>
          <a:p>
            <a:pPr lvl="1"/>
            <a:r>
              <a:rPr lang="en-US" sz="2000" dirty="0"/>
              <a:t>Peripheries cool, clammy, mottled skin </a:t>
            </a:r>
          </a:p>
          <a:p>
            <a:pPr lvl="1"/>
            <a:r>
              <a:rPr lang="en-US" sz="2000" dirty="0"/>
              <a:t>Confusion, agitation? Denotes poor cerebral perfusion</a:t>
            </a:r>
          </a:p>
          <a:p>
            <a:pPr lvl="1"/>
            <a:r>
              <a:rPr lang="en-US" sz="2000" dirty="0" err="1"/>
              <a:t>Tachypnoea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May show signs of left ventricular failure, breathlessness, tachycardia, pulmonary and peripheral </a:t>
            </a:r>
            <a:r>
              <a:rPr lang="en-US" sz="2000" dirty="0" err="1"/>
              <a:t>oedema</a:t>
            </a:r>
            <a:endParaRPr lang="en-US" sz="2000" dirty="0"/>
          </a:p>
          <a:p>
            <a:pPr lvl="1"/>
            <a:r>
              <a:rPr lang="en-US" sz="2000" dirty="0"/>
              <a:t>Complains of chest pain [angina type], though MI may be silent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E1FE8AC5-4713-A64B-B658-D3F2FB5D7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374" y="0"/>
            <a:ext cx="2292626" cy="7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45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86" y="106913"/>
            <a:ext cx="1000661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Myocardial injury –[2] infarct 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847" y="1000532"/>
            <a:ext cx="9473953" cy="57505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dirty="0"/>
              <a:t>Action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 err="1"/>
              <a:t>Optimise</a:t>
            </a:r>
            <a:r>
              <a:rPr lang="en-US" b="1" dirty="0"/>
              <a:t> oxygen therapy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Posture -</a:t>
            </a:r>
            <a:r>
              <a:rPr lang="en-US" dirty="0"/>
              <a:t> legs dependent if possible, semi recumbent if breathing problems - otherwise flat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Diuretics</a:t>
            </a:r>
            <a:r>
              <a:rPr lang="en-US" dirty="0"/>
              <a:t> prescribed by </a:t>
            </a:r>
            <a:r>
              <a:rPr lang="en-US" dirty="0" err="1"/>
              <a:t>anaesthetist</a:t>
            </a:r>
            <a:r>
              <a:rPr lang="en-US" dirty="0"/>
              <a:t> -  IV </a:t>
            </a:r>
            <a:r>
              <a:rPr lang="en-US" dirty="0" err="1"/>
              <a:t>Frusemide</a:t>
            </a:r>
            <a:r>
              <a:rPr lang="en-US" dirty="0"/>
              <a:t> to off load fluid + work of heart 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Fluid</a:t>
            </a:r>
            <a:r>
              <a:rPr lang="en-US" dirty="0"/>
              <a:t> restriction [IV tailored regime]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 err="1"/>
              <a:t>Diamorphine</a:t>
            </a:r>
            <a:r>
              <a:rPr lang="en-US" dirty="0"/>
              <a:t> IV [to relax patient, prevent pain]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Inotropic support </a:t>
            </a:r>
            <a:r>
              <a:rPr lang="en-US" dirty="0"/>
              <a:t>[dopamine, digoxin to help ailing heart contract]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3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Intubation and IPPV </a:t>
            </a:r>
            <a:r>
              <a:rPr lang="en-US" dirty="0"/>
              <a:t>[in extreme cases </a:t>
            </a:r>
            <a:r>
              <a:rPr lang="en-US" b="1" dirty="0"/>
              <a:t>only</a:t>
            </a:r>
            <a:r>
              <a:rPr lang="en-US" dirty="0"/>
              <a:t> where patient is in cardiogenic shock]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400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12 lead ECG, </a:t>
            </a:r>
            <a:r>
              <a:rPr lang="en-US" b="1" dirty="0"/>
              <a:t>monitoring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400" b="1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b="1" dirty="0"/>
              <a:t>Blood</a:t>
            </a:r>
            <a:r>
              <a:rPr lang="en-US" dirty="0"/>
              <a:t> for cardiac enzymes and ABGs’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Transfer to Coronary Care Unit : High Dependency Unit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07073C1-DB72-884E-9A56-6B4C7C64C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04" y="0"/>
            <a:ext cx="2411896" cy="8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27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086" y="0"/>
            <a:ext cx="11907914" cy="11430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latin typeface="+mn-lt"/>
              </a:rPr>
              <a:t>SHOCK : failure of Cardio-vascular system to deliver </a:t>
            </a:r>
            <a:br>
              <a:rPr lang="en-US" sz="3200" b="1" dirty="0">
                <a:latin typeface="+mn-lt"/>
              </a:rPr>
            </a:br>
            <a:r>
              <a:rPr lang="en-US" sz="3200" b="1" dirty="0">
                <a:latin typeface="+mn-lt"/>
              </a:rPr>
              <a:t>oxygen to tissues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939" y="985736"/>
            <a:ext cx="10205862" cy="5872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Can be caused by arrhythmia, regional block, </a:t>
            </a:r>
            <a:r>
              <a:rPr lang="en-US" sz="2600" dirty="0" err="1"/>
              <a:t>hypovolaemia</a:t>
            </a:r>
            <a:r>
              <a:rPr lang="en-US" sz="2600" dirty="0"/>
              <a:t> or cardiac incident</a:t>
            </a:r>
          </a:p>
          <a:p>
            <a:pPr marL="0" indent="0">
              <a:buNone/>
            </a:pPr>
            <a:r>
              <a:rPr lang="en-US" sz="2600" b="1" dirty="0"/>
              <a:t>Life threatening emergency</a:t>
            </a:r>
          </a:p>
          <a:p>
            <a:r>
              <a:rPr lang="en-US" sz="2600" dirty="0"/>
              <a:t>Shock creeps up quietly : look for tell tale signs : small increase in HR and decrease in BP denote early stages of shock</a:t>
            </a:r>
          </a:p>
          <a:p>
            <a:r>
              <a:rPr lang="en-US" sz="2600" dirty="0"/>
              <a:t>Cool peripheries, pallor, moist skin, clammy, falling urine output, disorientation [fulminant shock]</a:t>
            </a:r>
          </a:p>
          <a:p>
            <a:r>
              <a:rPr lang="en-US" sz="2600" dirty="0"/>
              <a:t>Get immediate help from </a:t>
            </a:r>
            <a:r>
              <a:rPr lang="en-US" sz="2600" dirty="0" err="1"/>
              <a:t>anaesthetist</a:t>
            </a:r>
            <a:endParaRPr lang="en-US" sz="2600" dirty="0"/>
          </a:p>
          <a:p>
            <a:r>
              <a:rPr lang="en-US" sz="2600" dirty="0"/>
              <a:t>Classic interventions : high flow oxygen : position – raise legs to increase venous return : fluids with care</a:t>
            </a:r>
          </a:p>
          <a:p>
            <a:r>
              <a:rPr lang="en-US" sz="2600" dirty="0"/>
              <a:t>Treat the underlying cause of shock</a:t>
            </a:r>
          </a:p>
          <a:p>
            <a:r>
              <a:rPr lang="en-US" sz="2600" dirty="0"/>
              <a:t>Prepare emergency intubation trolley if intubation and ventilation should be required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7356AB07-3DD6-7C4D-942C-0FA66D917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122" y="0"/>
            <a:ext cx="1924878" cy="63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92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458" y="0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458" y="1417639"/>
            <a:ext cx="9722277" cy="5264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Cardiovascular Assessment should be </a:t>
            </a:r>
            <a:r>
              <a:rPr lang="en-US" b="1" dirty="0"/>
              <a:t>thorough</a:t>
            </a:r>
            <a:r>
              <a:rPr lang="en-US" dirty="0"/>
              <a:t> and </a:t>
            </a:r>
            <a:r>
              <a:rPr lang="en-US" b="1" dirty="0"/>
              <a:t>ongoing</a:t>
            </a:r>
            <a:r>
              <a:rPr lang="en-US" dirty="0"/>
              <a:t>.  </a:t>
            </a:r>
            <a:r>
              <a:rPr lang="en-US" b="1" dirty="0"/>
              <a:t>Small changes </a:t>
            </a:r>
            <a:r>
              <a:rPr lang="en-US" dirty="0"/>
              <a:t>in HR and BP are significant – </a:t>
            </a:r>
            <a:r>
              <a:rPr lang="en-US" b="1" dirty="0"/>
              <a:t>note</a:t>
            </a:r>
            <a:r>
              <a:rPr lang="en-US" dirty="0"/>
              <a:t> them – they </a:t>
            </a:r>
            <a:r>
              <a:rPr lang="en-US" b="1" dirty="0"/>
              <a:t>may develop </a:t>
            </a:r>
            <a:r>
              <a:rPr lang="en-US" dirty="0"/>
              <a:t>into significant risk factors.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Knowledge</a:t>
            </a:r>
            <a:r>
              <a:rPr lang="en-US" dirty="0"/>
              <a:t> of potential CVS complications allows the nurse to </a:t>
            </a:r>
            <a:r>
              <a:rPr lang="en-US" b="1" dirty="0"/>
              <a:t>take measures to avoid risks becoming problems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a problem occurs that the nurse is unable to deal with </a:t>
            </a:r>
            <a:r>
              <a:rPr lang="en-US" b="1" dirty="0"/>
              <a:t>call for help immediately </a:t>
            </a:r>
            <a:r>
              <a:rPr lang="en-US" dirty="0"/>
              <a:t>before it gets worse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8C7EE2F-0877-7141-834A-EF4D0AC2E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008" y="0"/>
            <a:ext cx="2232991" cy="74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000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1"/>
          <p:cNvSpPr>
            <a:spLocks noGrp="1"/>
          </p:cNvSpPr>
          <p:nvPr>
            <p:ph idx="1"/>
          </p:nvPr>
        </p:nvSpPr>
        <p:spPr>
          <a:xfrm>
            <a:off x="690418" y="1687079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1800" dirty="0"/>
              <a:t>Hatfield A. [2020] </a:t>
            </a:r>
            <a:r>
              <a:rPr lang="en-GB" sz="1800" i="1" dirty="0"/>
              <a:t>The Complete Recovery Room Book</a:t>
            </a:r>
            <a:r>
              <a:rPr lang="en-GB" sz="1800" dirty="0"/>
              <a:t> [6</a:t>
            </a:r>
            <a:r>
              <a:rPr lang="en-GB" sz="1800" baseline="30000" dirty="0"/>
              <a:t>th</a:t>
            </a:r>
            <a:r>
              <a:rPr lang="en-GB" sz="1800" dirty="0"/>
              <a:t> ed]. Oxford University Press Oxford</a:t>
            </a:r>
          </a:p>
          <a:p>
            <a:r>
              <a:rPr lang="en-GB" sz="1800" dirty="0"/>
              <a:t>Liddle C. [2013] Postoperative care 1 : principles of monitoring postoperative patients. </a:t>
            </a:r>
            <a:r>
              <a:rPr lang="en-GB" sz="1800" i="1" dirty="0"/>
              <a:t> Nursing Times: </a:t>
            </a:r>
            <a:r>
              <a:rPr lang="en-GB" sz="1800" dirty="0"/>
              <a:t>109 : 22, 24-26.  Accessible at https://</a:t>
            </a:r>
            <a:r>
              <a:rPr lang="en-GB" sz="1800" dirty="0" err="1"/>
              <a:t>cdn.ps.emap.com</a:t>
            </a:r>
            <a:r>
              <a:rPr lang="en-GB" sz="1800" dirty="0"/>
              <a:t>/</a:t>
            </a:r>
            <a:r>
              <a:rPr lang="en-GB" sz="1800" dirty="0" err="1"/>
              <a:t>wp</a:t>
            </a:r>
            <a:r>
              <a:rPr lang="en-GB" sz="1800" dirty="0"/>
              <a:t>-content/uploads/sites/3/2013/05/050613-Principles-of-monitoring-postoperative-patients.pdf</a:t>
            </a:r>
          </a:p>
          <a:p>
            <a:r>
              <a:rPr lang="en-GB" sz="1800" dirty="0"/>
              <a:t>Odom-</a:t>
            </a:r>
            <a:r>
              <a:rPr lang="en-GB" sz="1800" dirty="0" err="1"/>
              <a:t>Forren</a:t>
            </a:r>
            <a:r>
              <a:rPr lang="en-GB" sz="1800" dirty="0"/>
              <a:t> J. [2017]</a:t>
            </a:r>
            <a:r>
              <a:rPr lang="en-GB" sz="1800" i="1" dirty="0"/>
              <a:t> Drain’s </a:t>
            </a:r>
            <a:r>
              <a:rPr lang="en-GB" sz="1800" i="1" dirty="0" err="1"/>
              <a:t>PeriAnesthesia</a:t>
            </a:r>
            <a:r>
              <a:rPr lang="en-GB" sz="1800" i="1" dirty="0"/>
              <a:t> Nursing: A Critical Care Approach </a:t>
            </a:r>
            <a:r>
              <a:rPr lang="en-GB" sz="1800" dirty="0"/>
              <a:t>[7</a:t>
            </a:r>
            <a:r>
              <a:rPr lang="en-GB" sz="1800" baseline="30000" dirty="0"/>
              <a:t>th</a:t>
            </a:r>
            <a:r>
              <a:rPr lang="en-GB" sz="1800" dirty="0"/>
              <a:t> ed] Amsterdam: Elsevier Health Sciences </a:t>
            </a:r>
          </a:p>
          <a:p>
            <a:r>
              <a:rPr lang="en-GB" sz="1800" dirty="0"/>
              <a:t>Smedley P. &amp; Quine N. [2012] Postoperative Care. In K. Woodhead &amp; L. Fudge [eds] Manual of Perioperative Care : An essential guide.  Chichester : Wiley-Blackwell</a:t>
            </a:r>
          </a:p>
          <a:p>
            <a:r>
              <a:rPr lang="en-GB" sz="1800" dirty="0"/>
              <a:t>Smedley P. [2012] Patient Risk Assessment in the PACU : An essential element in clinical decision making and planning care.  British Journal of Anaesthetic and Recovery Nursing Vol 13 Issue 1-2.  Access at </a:t>
            </a:r>
            <a:r>
              <a:rPr lang="en-GB" sz="1800" dirty="0">
                <a:hlinkClick r:id="rId2"/>
              </a:rPr>
              <a:t>https://www.cambridge.org/core/journals/british-journal-of-anaesthetic-and-recovery-nursing/article/patient-risk-assessment-in-the-pacu-an-essential-element-in-clinical-decision-making-and-planning-care/D5E72A5764CE6B98314FC02DAEED57FD</a:t>
            </a:r>
            <a:endParaRPr lang="en-GB" sz="1800" dirty="0"/>
          </a:p>
          <a:p>
            <a:r>
              <a:rPr lang="en-GB" sz="1800" dirty="0"/>
              <a:t>Resuscitation Council UK [. ]. The ABCDE approach.  Access at </a:t>
            </a:r>
            <a:r>
              <a:rPr lang="en-GB" sz="1800" dirty="0">
                <a:hlinkClick r:id="rId3"/>
              </a:rPr>
              <a:t>https://www.resus.org.uk/library/abcde-approach</a:t>
            </a:r>
            <a:endParaRPr lang="en-GB" sz="1800" dirty="0"/>
          </a:p>
          <a:p>
            <a:r>
              <a:rPr lang="en-US" sz="1900" dirty="0" err="1"/>
              <a:t>Mometrix</a:t>
            </a:r>
            <a:r>
              <a:rPr lang="en-US" sz="1900" dirty="0"/>
              <a:t> Test Preparation : Post operative Care. Available at </a:t>
            </a:r>
          </a:p>
          <a:p>
            <a:pPr marL="0" indent="0">
              <a:buNone/>
            </a:pPr>
            <a:r>
              <a:rPr lang="en-US" sz="1900" dirty="0"/>
              <a:t>    </a:t>
            </a:r>
            <a:r>
              <a:rPr lang="en-US" sz="1900" dirty="0">
                <a:hlinkClick r:id="rId4"/>
              </a:rPr>
              <a:t>https://www.mometrix.com/academy/postoperative-nursing-care</a:t>
            </a:r>
            <a:endParaRPr lang="en-US" sz="1900" dirty="0"/>
          </a:p>
          <a:p>
            <a:pPr marL="0" indent="0">
              <a:buNone/>
            </a:pPr>
            <a:endParaRPr lang="en-US" dirty="0">
              <a:latin typeface="Lucida Sans Unicode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auto">
          <a:xfrm>
            <a:off x="838200" y="30739"/>
            <a:ext cx="10515600" cy="1325563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Further Reading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F01628E-5525-2B40-9FE2-C37C94CCB9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192" y="0"/>
            <a:ext cx="2671808" cy="88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4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1" y="17252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Cardiovascular risk factors to consider</a:t>
            </a:r>
            <a:br>
              <a:rPr lang="en-US" sz="2800" b="1" dirty="0">
                <a:latin typeface="+mn-lt"/>
              </a:rPr>
            </a:br>
            <a:endParaRPr lang="en-US" sz="2800" b="1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26353"/>
              </p:ext>
            </p:extLst>
          </p:nvPr>
        </p:nvGraphicFramePr>
        <p:xfrm>
          <a:off x="655608" y="1057567"/>
          <a:ext cx="10329891" cy="5374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5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063">
                  <a:extLst>
                    <a:ext uri="{9D8B030D-6E8A-4147-A177-3AD203B41FA5}">
                      <a16:colId xmlns:a16="http://schemas.microsoft.com/office/drawing/2014/main" val="917371291"/>
                    </a:ext>
                  </a:extLst>
                </a:gridCol>
              </a:tblGrid>
              <a:tr h="479161">
                <a:tc>
                  <a:txBody>
                    <a:bodyPr/>
                    <a:lstStyle/>
                    <a:p>
                      <a:r>
                        <a:rPr lang="en-US" sz="2000" dirty="0"/>
                        <a:t>Surgery : </a:t>
                      </a:r>
                      <a:r>
                        <a:rPr lang="en-US" sz="2000" dirty="0" err="1"/>
                        <a:t>Anaesthesia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Effects on cardiovascular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Hypo-Hypertension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810">
                <a:tc>
                  <a:txBody>
                    <a:bodyPr/>
                    <a:lstStyle/>
                    <a:p>
                      <a:r>
                        <a:rPr lang="en-US" sz="1600" dirty="0"/>
                        <a:t>Pre-operative fasting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May</a:t>
                      </a:r>
                      <a:r>
                        <a:rPr lang="en-US" sz="1600" baseline="0" dirty="0"/>
                        <a:t> contribute to dehydration : loss of preload and cardiac output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807">
                <a:tc>
                  <a:txBody>
                    <a:bodyPr/>
                    <a:lstStyle/>
                    <a:p>
                      <a:r>
                        <a:rPr lang="en-US" sz="1600" dirty="0"/>
                        <a:t>General </a:t>
                      </a:r>
                      <a:r>
                        <a:rPr lang="en-US" sz="1600" dirty="0" err="1"/>
                        <a:t>Anaesthesia</a:t>
                      </a:r>
                      <a:r>
                        <a:rPr lang="en-US" sz="1600" dirty="0"/>
                        <a:t> maintenance 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US" sz="1600" dirty="0"/>
                        <a:t>volatiles 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en-US" sz="1600" dirty="0"/>
                        <a:t>opioids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Both volatiles and opioids cause the following :</a:t>
                      </a:r>
                    </a:p>
                    <a:p>
                      <a:r>
                        <a:rPr lang="en-US" sz="1600" dirty="0"/>
                        <a:t>Myocardial</a:t>
                      </a:r>
                      <a:r>
                        <a:rPr lang="en-US" sz="1600" baseline="0" dirty="0"/>
                        <a:t> depression : diminished cardiac output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Vasodilation</a:t>
                      </a:r>
                      <a:r>
                        <a:rPr lang="en-US" sz="1600" baseline="0" dirty="0"/>
                        <a:t> : fall in systemic vascular resistance : fall in BP if not filled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810">
                <a:tc>
                  <a:txBody>
                    <a:bodyPr/>
                    <a:lstStyle/>
                    <a:p>
                      <a:r>
                        <a:rPr lang="en-US" sz="1600" dirty="0"/>
                        <a:t>Regional </a:t>
                      </a:r>
                      <a:r>
                        <a:rPr lang="en-US" sz="1600" dirty="0" err="1"/>
                        <a:t>anaesthesia</a:t>
                      </a:r>
                      <a:r>
                        <a:rPr lang="en-US" sz="1600" dirty="0"/>
                        <a:t> -</a:t>
                      </a:r>
                      <a:r>
                        <a:rPr lang="en-US" sz="1600" baseline="0" dirty="0"/>
                        <a:t> spinal : epidural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Vasodilation : diminished systemic vascular resistance : fall in BP if not filled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810">
                <a:tc>
                  <a:txBody>
                    <a:bodyPr/>
                    <a:lstStyle/>
                    <a:p>
                      <a:r>
                        <a:rPr lang="en-US" sz="1600" dirty="0"/>
                        <a:t>Hypoxia : acidosis</a:t>
                      </a:r>
                      <a:r>
                        <a:rPr lang="en-US" sz="1600" baseline="0" dirty="0"/>
                        <a:t> : U&amp;E </a:t>
                      </a:r>
                      <a:r>
                        <a:rPr lang="en-US" sz="1600" baseline="0" dirty="0" err="1"/>
                        <a:t>inbalance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 affect contractility + heart rate/rhythm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104">
                <a:tc>
                  <a:txBody>
                    <a:bodyPr/>
                    <a:lstStyle/>
                    <a:p>
                      <a:r>
                        <a:rPr lang="en-US" sz="1600" dirty="0"/>
                        <a:t>Hypothermia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Arrhythmias, 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Hypertension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2807">
                <a:tc>
                  <a:txBody>
                    <a:bodyPr/>
                    <a:lstStyle/>
                    <a:p>
                      <a:r>
                        <a:rPr lang="en-US" sz="1600" dirty="0"/>
                        <a:t>Surgery : blood </a:t>
                      </a:r>
                      <a:r>
                        <a:rPr lang="en-US" sz="1600" baseline="0" dirty="0"/>
                        <a:t> loss</a:t>
                      </a:r>
                    </a:p>
                    <a:p>
                      <a:endParaRPr lang="en-US" sz="1600" baseline="0" dirty="0"/>
                    </a:p>
                    <a:p>
                      <a:r>
                        <a:rPr lang="en-US" sz="1600" baseline="0" dirty="0"/>
                        <a:t>Surgery : clear fluid loss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Loss of preload -diminished cardiac output - fall in BP</a:t>
                      </a:r>
                    </a:p>
                    <a:p>
                      <a:r>
                        <a:rPr lang="en-US" sz="1600" baseline="0" dirty="0"/>
                        <a:t> </a:t>
                      </a:r>
                    </a:p>
                    <a:p>
                      <a:r>
                        <a:rPr lang="en-US" sz="1600" baseline="0" dirty="0"/>
                        <a:t>Eventually affects intra-vascular volume loss of preload as above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810">
                <a:tc>
                  <a:txBody>
                    <a:bodyPr/>
                    <a:lstStyle/>
                    <a:p>
                      <a:r>
                        <a:rPr lang="en-US" sz="1600" dirty="0"/>
                        <a:t>Pain and</a:t>
                      </a:r>
                      <a:r>
                        <a:rPr lang="en-US" sz="1600" baseline="0" dirty="0"/>
                        <a:t> surgical stress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Increases sympathetic nervous activity : speeds up HR and contraction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Hypertension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36DE28E4-C03F-2E41-AA14-DE27BD693C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318" y="0"/>
            <a:ext cx="2125681" cy="7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6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966" y="181098"/>
            <a:ext cx="10678332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Routine circulatory management :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handover of patient in PACU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097" y="1494580"/>
            <a:ext cx="11407805" cy="50492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Nurse gathers information about patient status from </a:t>
            </a:r>
            <a:r>
              <a:rPr lang="en-US" dirty="0" err="1"/>
              <a:t>anaesthetic</a:t>
            </a:r>
            <a:r>
              <a:rPr lang="en-US" dirty="0"/>
              <a:t>, surgical handover, while setting up patient &amp; quickly assessing perfusion, Sa0</a:t>
            </a:r>
            <a:r>
              <a:rPr lang="en-US" baseline="-25000" dirty="0"/>
              <a:t>2</a:t>
            </a:r>
            <a:r>
              <a:rPr lang="en-US" dirty="0"/>
              <a:t> and HR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Notes any risk factors – nature of surgery, previous cardiac history, fluid loss,</a:t>
            </a:r>
          </a:p>
          <a:p>
            <a:pPr marL="0" indent="0" algn="ctr">
              <a:buNone/>
            </a:pPr>
            <a:r>
              <a:rPr lang="en-US" dirty="0"/>
              <a:t>regional </a:t>
            </a:r>
            <a:r>
              <a:rPr lang="en-US" dirty="0" err="1"/>
              <a:t>anaesthesia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Once patient set up, completes full cardio-vascular physical assessment &amp; refers to </a:t>
            </a:r>
            <a:r>
              <a:rPr lang="en-US" dirty="0" err="1"/>
              <a:t>anaesthetic</a:t>
            </a:r>
            <a:r>
              <a:rPr lang="en-US" dirty="0"/>
              <a:t> chart for intra-operative record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Formulates a patient plan dependent on actual clinical status and analysis of risk factors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96FD92A8-99CC-BC42-A5E5-C71EE1B6D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34" y="0"/>
            <a:ext cx="2302565" cy="7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4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981075"/>
            <a:ext cx="8229600" cy="5145088"/>
          </a:xfrm>
        </p:spPr>
        <p:txBody>
          <a:bodyPr/>
          <a:lstStyle/>
          <a:p>
            <a:pPr eaLnBrk="1" hangingPunct="1"/>
            <a:endParaRPr lang="en-GB">
              <a:latin typeface="Lucida Sans Unicode" charset="0"/>
            </a:endParaRPr>
          </a:p>
          <a:p>
            <a:pPr eaLnBrk="1" hangingPunct="1">
              <a:buFontTx/>
              <a:buNone/>
            </a:pPr>
            <a:endParaRPr lang="en-GB">
              <a:latin typeface="Lucida Sans Unicode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93573" y="1220035"/>
            <a:ext cx="11492888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Ensure </a:t>
            </a:r>
            <a:r>
              <a:rPr lang="en-GB" sz="2000" b="1" dirty="0"/>
              <a:t>A</a:t>
            </a:r>
            <a:r>
              <a:rPr lang="en-GB" sz="2000" dirty="0"/>
              <a:t>irway and </a:t>
            </a:r>
            <a:r>
              <a:rPr lang="en-GB" sz="2000" b="1" dirty="0"/>
              <a:t>B</a:t>
            </a:r>
            <a:r>
              <a:rPr lang="en-GB" sz="2000" dirty="0"/>
              <a:t>reathing are satisfactory : </a:t>
            </a:r>
            <a:r>
              <a:rPr lang="en-GB" sz="2000" i="1" dirty="0"/>
              <a:t>always first priority </a:t>
            </a:r>
            <a:endParaRPr lang="en-GB" sz="2000" dirty="0"/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Monitoring : SaO</a:t>
            </a:r>
            <a:r>
              <a:rPr lang="en-GB" sz="2000" baseline="-25000" dirty="0"/>
              <a:t>2</a:t>
            </a:r>
            <a:r>
              <a:rPr lang="en-GB" sz="2000" dirty="0"/>
              <a:t> : ECG : BP : HR every 10-15 minutes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Physical assessment : mental state, colour, warmth, pulses, urine output every 10-15 minutes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Position in comfort - semi Fowlers when awake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O</a:t>
            </a:r>
            <a:r>
              <a:rPr lang="en-GB" sz="2000" baseline="-25000" dirty="0"/>
              <a:t>2</a:t>
            </a:r>
            <a:r>
              <a:rPr lang="en-GB" sz="2000" dirty="0"/>
              <a:t> 4L via Hudson face mask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Warming blanket in situ, active gradual warming to raise temp to 36⁰C minimum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Fluid infused as per regime, adjust according to clinical status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Drains, wound site, dressing inspected regularly for drainage</a:t>
            </a:r>
          </a:p>
          <a:p>
            <a:pPr marL="342900" indent="-342900" eaLnBrk="1" hangingPunct="1">
              <a:lnSpc>
                <a:spcPct val="130000"/>
              </a:lnSpc>
              <a:buFont typeface="Calibri" panose="020F0502020204030204" pitchFamily="34" charset="0"/>
              <a:buChar char="‐"/>
            </a:pPr>
            <a:r>
              <a:rPr lang="en-GB" sz="2000" dirty="0"/>
              <a:t>Regular analgesia to ensure patient comfort</a:t>
            </a:r>
          </a:p>
          <a:p>
            <a:pPr eaLnBrk="1" hangingPunct="1">
              <a:lnSpc>
                <a:spcPct val="130000"/>
              </a:lnSpc>
            </a:pPr>
            <a:endParaRPr lang="en-GB" sz="2000" i="1" dirty="0"/>
          </a:p>
          <a:p>
            <a:pPr eaLnBrk="1" hangingPunct="1">
              <a:lnSpc>
                <a:spcPct val="130000"/>
              </a:lnSpc>
            </a:pPr>
            <a:r>
              <a:rPr lang="en-GB" sz="2000" i="1" dirty="0"/>
              <a:t>An unremarkable recovery is the norm.  However, hypo and hypertension are</a:t>
            </a:r>
          </a:p>
          <a:p>
            <a:pPr eaLnBrk="1" hangingPunct="1">
              <a:lnSpc>
                <a:spcPct val="130000"/>
              </a:lnSpc>
            </a:pPr>
            <a:r>
              <a:rPr lang="en-GB" sz="2000" i="1" dirty="0"/>
              <a:t>often problematic in the immediate post operative period.  The next slides focus on these </a:t>
            </a:r>
          </a:p>
          <a:p>
            <a:pPr eaLnBrk="1" hangingPunct="1">
              <a:lnSpc>
                <a:spcPct val="130000"/>
              </a:lnSpc>
            </a:pPr>
            <a:r>
              <a:rPr lang="en-GB" sz="2000" i="1" dirty="0"/>
              <a:t>complications.</a:t>
            </a:r>
          </a:p>
          <a:p>
            <a:pPr eaLnBrk="1" hangingPunct="1"/>
            <a:endParaRPr lang="en-GB" sz="2400" dirty="0"/>
          </a:p>
          <a:p>
            <a:pPr eaLnBrk="1" hangingPunct="1">
              <a:buFontTx/>
              <a:buChar char="•"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02061" y="322662"/>
            <a:ext cx="8820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Plan for routine cardio-vascular management</a:t>
            </a:r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9DB64989-0FE0-F64B-9171-484F6E7B2D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522" y="0"/>
            <a:ext cx="2204478" cy="73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82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465" y="1295147"/>
            <a:ext cx="1020652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7200" b="1" dirty="0"/>
              <a:t>Circulatory complications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9600" b="1" dirty="0"/>
              <a:t> </a:t>
            </a:r>
            <a:r>
              <a:rPr lang="en-US" sz="7200" b="1" dirty="0"/>
              <a:t>1.Hypertension</a:t>
            </a:r>
          </a:p>
          <a:p>
            <a:pPr marL="0" indent="0">
              <a:buNone/>
            </a:pPr>
            <a:endParaRPr lang="en-US" sz="8800" b="1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0DFA04E8-EBF1-FC44-9D3D-28CA8F523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34" y="0"/>
            <a:ext cx="2073965" cy="6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9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35" y="-166683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Common causes of hypertension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77761" y="3017987"/>
            <a:ext cx="3134274" cy="90681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highlight>
                  <a:srgbClr val="C0C0C0"/>
                </a:highlight>
              </a:rPr>
              <a:t>Hypertension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9602" y="1086168"/>
            <a:ext cx="69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PAIN</a:t>
            </a:r>
            <a:r>
              <a:rPr lang="en-US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0292" y="1070715"/>
            <a:ext cx="105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HYPOXIA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42191" y="1189538"/>
            <a:ext cx="1698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C0</a:t>
            </a:r>
            <a:r>
              <a:rPr lang="en-US" b="1" baseline="-25000" dirty="0"/>
              <a:t>2</a:t>
            </a:r>
            <a:r>
              <a:rPr lang="en-US" b="1" dirty="0"/>
              <a:t> RETENTION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16170" y="2050997"/>
            <a:ext cx="1589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FULL BLADDER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31097" y="4778871"/>
            <a:ext cx="2054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OVER-TRANFUSION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78147" y="5602619"/>
            <a:ext cx="1705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VASOPRESSORS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9677" y="3139714"/>
            <a:ext cx="156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AIRWAY</a:t>
            </a:r>
          </a:p>
          <a:p>
            <a:pPr algn="ctr"/>
            <a:r>
              <a:rPr lang="en-US" b="1" dirty="0"/>
              <a:t>OBSTRUCTION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57838" y="1982484"/>
            <a:ext cx="1240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SHIVERING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19658" y="4833584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HYPOGLYCAEMIA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55035" y="6359225"/>
            <a:ext cx="425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PHAEOCHROMOCYTOMA IS A RARE CAUSE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H="1">
            <a:off x="6842604" y="1555587"/>
            <a:ext cx="1024097" cy="14076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13" idx="2"/>
          </p:cNvCxnSpPr>
          <p:nvPr/>
        </p:nvCxnSpPr>
        <p:spPr>
          <a:xfrm>
            <a:off x="6096000" y="1440047"/>
            <a:ext cx="0" cy="14787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4351400" y="1472877"/>
            <a:ext cx="997997" cy="13972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 flipH="1">
            <a:off x="7866701" y="2337567"/>
            <a:ext cx="1049470" cy="6034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 flipV="1">
            <a:off x="6121398" y="4019197"/>
            <a:ext cx="0" cy="1508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>
          <a:xfrm flipV="1">
            <a:off x="3404029" y="3979594"/>
            <a:ext cx="1272785" cy="8539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</p:cNvCxnSpPr>
          <p:nvPr/>
        </p:nvCxnSpPr>
        <p:spPr>
          <a:xfrm>
            <a:off x="3028719" y="3429994"/>
            <a:ext cx="15659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>
            <a:off x="3404029" y="2337567"/>
            <a:ext cx="1225042" cy="581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  <a:stCxn id="16" idx="1"/>
          </p:cNvCxnSpPr>
          <p:nvPr/>
        </p:nvCxnSpPr>
        <p:spPr>
          <a:xfrm flipH="1" flipV="1">
            <a:off x="7565983" y="4019197"/>
            <a:ext cx="1065114" cy="9443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446839" y="3198517"/>
            <a:ext cx="163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HYPOTHERMIA</a:t>
            </a:r>
          </a:p>
        </p:txBody>
      </p:sp>
      <p:cxnSp>
        <p:nvCxnSpPr>
          <p:cNvPr id="44" name="Straight Arrow Connector 43"/>
          <p:cNvCxnSpPr>
            <a:cxnSpLocks/>
            <a:stCxn id="42" idx="1"/>
          </p:cNvCxnSpPr>
          <p:nvPr/>
        </p:nvCxnSpPr>
        <p:spPr>
          <a:xfrm flipH="1" flipV="1">
            <a:off x="7866701" y="3366741"/>
            <a:ext cx="1580138" cy="164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barna_logo_colour.jpg">
            <a:extLst>
              <a:ext uri="{FF2B5EF4-FFF2-40B4-BE49-F238E27FC236}">
                <a16:creationId xmlns:a16="http://schemas.microsoft.com/office/drawing/2014/main" id="{7BD1B540-9B7F-6445-BC4E-41860C6D11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0"/>
            <a:ext cx="1905000" cy="6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47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0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Hypertension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240" y="732606"/>
            <a:ext cx="8840760" cy="61253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000" dirty="0"/>
          </a:p>
          <a:p>
            <a:pPr algn="ctr"/>
            <a:r>
              <a:rPr lang="en-US" sz="2000" dirty="0"/>
              <a:t>Elevated CO and SVR result in hypertension.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Increased SNS activity and levels of adrenaline and noradrenaline circulate in response to stress. </a:t>
            </a:r>
          </a:p>
          <a:p>
            <a:pPr marL="0" indent="0" algn="ctr">
              <a:buNone/>
            </a:pPr>
            <a:endParaRPr lang="en-US" sz="2000" dirty="0"/>
          </a:p>
          <a:p>
            <a:pPr algn="ctr"/>
            <a:r>
              <a:rPr lang="en-US" sz="2000" dirty="0"/>
              <a:t>Elevated BP increases cardiac work and it’s need for oxygen. 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i="1" dirty="0"/>
              <a:t>Check patients preoperative BP [normal 110/65 – 130/85].</a:t>
            </a:r>
          </a:p>
          <a:p>
            <a:pPr algn="ctr">
              <a:buFont typeface="Calibri" panose="020F0502020204030204" pitchFamily="34" charset="0"/>
              <a:buChar char="‐"/>
            </a:pPr>
            <a:r>
              <a:rPr lang="en-US" sz="2000" dirty="0"/>
              <a:t>20% above preoperative normal BP for patient is considered hypertensive and needs treatment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b="1" dirty="0"/>
              <a:t>Risks associated with hypertension:</a:t>
            </a:r>
          </a:p>
          <a:p>
            <a:pPr algn="ctr"/>
            <a:r>
              <a:rPr lang="en-US" sz="2000" dirty="0"/>
              <a:t>Arrhythmias</a:t>
            </a:r>
          </a:p>
          <a:p>
            <a:pPr algn="ctr"/>
            <a:r>
              <a:rPr lang="en-US" sz="2000" dirty="0"/>
              <a:t>Myocardial </a:t>
            </a:r>
            <a:r>
              <a:rPr lang="en-US" sz="2000" dirty="0" err="1"/>
              <a:t>ischaemia</a:t>
            </a:r>
            <a:r>
              <a:rPr lang="en-US" sz="2000" dirty="0"/>
              <a:t>, infarction, cardiac failure</a:t>
            </a:r>
          </a:p>
          <a:p>
            <a:pPr algn="ctr"/>
            <a:r>
              <a:rPr lang="en-US" sz="2000" dirty="0"/>
              <a:t>Stroke</a:t>
            </a:r>
          </a:p>
          <a:p>
            <a:pPr algn="ctr"/>
            <a:r>
              <a:rPr lang="en-US" sz="2000" dirty="0"/>
              <a:t>Bleeding from operative site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sz="1100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1D75C2D-172E-0A4B-8299-AD9FBFFB9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206" y="0"/>
            <a:ext cx="2206794" cy="7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3106</Words>
  <Application>Microsoft Macintosh PowerPoint</Application>
  <PresentationFormat>Widescreen</PresentationFormat>
  <Paragraphs>441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Lucida Sans Unicode</vt:lpstr>
      <vt:lpstr>Office Theme</vt:lpstr>
      <vt:lpstr>MANAGEMENT OF CIRCULATION </vt:lpstr>
      <vt:lpstr>Learning outcomes</vt:lpstr>
      <vt:lpstr>Anaesthesia and surgery disrupt  cardiovascular homeostasis</vt:lpstr>
      <vt:lpstr>Cardiovascular risk factors to consider </vt:lpstr>
      <vt:lpstr>Routine circulatory management :  handover of patient in PACU</vt:lpstr>
      <vt:lpstr>PowerPoint Presentation</vt:lpstr>
      <vt:lpstr>PowerPoint Presentation</vt:lpstr>
      <vt:lpstr>Common causes of hypertension</vt:lpstr>
      <vt:lpstr>Hypertension</vt:lpstr>
      <vt:lpstr> Management of Hypertension  </vt:lpstr>
      <vt:lpstr> Establish Cause and Treat (1)</vt:lpstr>
      <vt:lpstr>Establish Cause and Treat (2)</vt:lpstr>
      <vt:lpstr>Intractable Hypertension </vt:lpstr>
      <vt:lpstr>PowerPoint Presentation</vt:lpstr>
      <vt:lpstr>Degree of hypotension?</vt:lpstr>
      <vt:lpstr>Perfusion Status</vt:lpstr>
      <vt:lpstr>Classic interventions in hypotension  for all causes</vt:lpstr>
      <vt:lpstr>Oxygen delivery to tissues</vt:lpstr>
      <vt:lpstr>When to treat hypotension?</vt:lpstr>
      <vt:lpstr>PowerPoint Presentation</vt:lpstr>
      <vt:lpstr>5 key reasons for hypotension</vt:lpstr>
      <vt:lpstr>1. Residual Mild Hypotension</vt:lpstr>
      <vt:lpstr>2. Arrhythmias [a]</vt:lpstr>
      <vt:lpstr>Arrhythmia [b] – Bradycardia  </vt:lpstr>
      <vt:lpstr>  3. Hypotension : Regional Anaesthesia  [Spinal, Epidural]  </vt:lpstr>
      <vt:lpstr>4. Hypovolaemia</vt:lpstr>
      <vt:lpstr>Mild hypovolaemia</vt:lpstr>
      <vt:lpstr>Severe Hypovolaemia [1]</vt:lpstr>
      <vt:lpstr>Severe Hypovolaemia (2)</vt:lpstr>
      <vt:lpstr>Severe Hypovolaemia (3)</vt:lpstr>
      <vt:lpstr>Management Guidelines : Hypovolaemic  hypotension</vt:lpstr>
      <vt:lpstr>Specific Treatment for Surgeries</vt:lpstr>
      <vt:lpstr>5. Cardiac event : Myocardial Injury [1]  </vt:lpstr>
      <vt:lpstr>Myocardial injury –[2] infarct   </vt:lpstr>
      <vt:lpstr>SHOCK : failure of Cardio-vascular system to deliver  oxygen to tissues</vt:lpstr>
      <vt:lpstr>Summary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Circulation</dc:title>
  <dc:creator>Patricia Smedley</dc:creator>
  <cp:lastModifiedBy>Patricia Smedley</cp:lastModifiedBy>
  <cp:revision>24</cp:revision>
  <cp:lastPrinted>2022-03-31T17:56:02Z</cp:lastPrinted>
  <dcterms:created xsi:type="dcterms:W3CDTF">2020-01-22T17:56:38Z</dcterms:created>
  <dcterms:modified xsi:type="dcterms:W3CDTF">2022-06-02T08:46:21Z</dcterms:modified>
</cp:coreProperties>
</file>